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4"/>
  </p:notesMasterIdLst>
  <p:sldIdLst>
    <p:sldId id="256" r:id="rId2"/>
    <p:sldId id="257" r:id="rId3"/>
    <p:sldId id="258" r:id="rId4"/>
    <p:sldId id="277" r:id="rId5"/>
    <p:sldId id="279" r:id="rId6"/>
    <p:sldId id="278" r:id="rId7"/>
    <p:sldId id="260" r:id="rId8"/>
    <p:sldId id="261" r:id="rId9"/>
    <p:sldId id="275" r:id="rId10"/>
    <p:sldId id="262" r:id="rId11"/>
    <p:sldId id="276" r:id="rId12"/>
    <p:sldId id="263" r:id="rId13"/>
    <p:sldId id="264" r:id="rId14"/>
    <p:sldId id="265" r:id="rId15"/>
    <p:sldId id="266" r:id="rId16"/>
    <p:sldId id="267" r:id="rId17"/>
    <p:sldId id="274" r:id="rId18"/>
    <p:sldId id="268" r:id="rId19"/>
    <p:sldId id="269" r:id="rId20"/>
    <p:sldId id="270" r:id="rId21"/>
    <p:sldId id="271" r:id="rId22"/>
    <p:sldId id="27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7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5143739-BBC1-4C89-B2CA-D35A544561EA}" type="datetimeFigureOut">
              <a:rPr lang="en-US" smtClean="0"/>
              <a:t>5/31/2017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FBD286C-0AA0-4D85-A3B6-B146119F5301}" type="slidenum">
              <a:rPr lang="en-US" smtClean="0"/>
              <a:t>‹#›</a:t>
            </a:fld>
            <a:endParaRPr lang="en-US"/>
          </a:p>
        </p:txBody>
      </p:sp>
    </p:spTree>
    <p:extLst>
      <p:ext uri="{BB962C8B-B14F-4D97-AF65-F5344CB8AC3E}">
        <p14:creationId xmlns:p14="http://schemas.microsoft.com/office/powerpoint/2010/main" val="200466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606BA5-6702-489F-A26C-14EA9F89E787}"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95716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06BA5-6702-489F-A26C-14EA9F89E787}"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88680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06BA5-6702-489F-A26C-14EA9F89E787}"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347673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606BA5-6702-489F-A26C-14EA9F89E787}"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94729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606BA5-6702-489F-A26C-14EA9F89E787}"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3522783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606BA5-6702-489F-A26C-14EA9F89E787}"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84976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606BA5-6702-489F-A26C-14EA9F89E787}"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252009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606BA5-6702-489F-A26C-14EA9F89E787}"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327066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06BA5-6702-489F-A26C-14EA9F89E787}"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539097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06BA5-6702-489F-A26C-14EA9F89E787}"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355967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606BA5-6702-489F-A26C-14EA9F89E787}"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A786F1-8F6B-4D68-B5DB-952026F04CD3}" type="slidenum">
              <a:rPr lang="en-US" smtClean="0"/>
              <a:t>‹#›</a:t>
            </a:fld>
            <a:endParaRPr lang="en-US"/>
          </a:p>
        </p:txBody>
      </p:sp>
    </p:spTree>
    <p:extLst>
      <p:ext uri="{BB962C8B-B14F-4D97-AF65-F5344CB8AC3E}">
        <p14:creationId xmlns:p14="http://schemas.microsoft.com/office/powerpoint/2010/main" val="129611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606BA5-6702-489F-A26C-14EA9F89E787}" type="datetimeFigureOut">
              <a:rPr lang="en-US" smtClean="0"/>
              <a:t>5/31/2017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786F1-8F6B-4D68-B5DB-952026F04CD3}" type="slidenum">
              <a:rPr lang="en-US" smtClean="0"/>
              <a:t>‹#›</a:t>
            </a:fld>
            <a:endParaRPr lang="en-US"/>
          </a:p>
        </p:txBody>
      </p:sp>
    </p:spTree>
    <p:extLst>
      <p:ext uri="{BB962C8B-B14F-4D97-AF65-F5344CB8AC3E}">
        <p14:creationId xmlns:p14="http://schemas.microsoft.com/office/powerpoint/2010/main" val="62114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486400"/>
            <a:ext cx="7848600" cy="1371600"/>
          </a:xfrm>
        </p:spPr>
        <p:txBody>
          <a:bodyPr anchor="t">
            <a:normAutofit fontScale="90000"/>
          </a:bodyPr>
          <a:lstStyle/>
          <a:p>
            <a:pPr algn="l"/>
            <a:r>
              <a:rPr lang="en-US" sz="3000" b="1" dirty="0" smtClean="0">
                <a:solidFill>
                  <a:schemeClr val="bg1"/>
                </a:solidFill>
              </a:rPr>
              <a:t>Integrating State Public Policy Resources into Markets</a:t>
            </a:r>
            <a:br>
              <a:rPr lang="en-US" sz="3000" b="1" dirty="0" smtClean="0">
                <a:solidFill>
                  <a:schemeClr val="bg1"/>
                </a:solidFill>
              </a:rPr>
            </a:br>
            <a:r>
              <a:rPr lang="en-US" sz="2400" dirty="0" smtClean="0">
                <a:solidFill>
                  <a:schemeClr val="bg1"/>
                </a:solidFill>
              </a:rPr>
              <a:t>June 2, 2017</a:t>
            </a:r>
            <a:br>
              <a:rPr lang="en-US" sz="2400" dirty="0" smtClean="0">
                <a:solidFill>
                  <a:schemeClr val="bg1"/>
                </a:solidFill>
              </a:rPr>
            </a:br>
            <a:r>
              <a:rPr lang="en-US" sz="2400" dirty="0" smtClean="0">
                <a:solidFill>
                  <a:schemeClr val="bg1"/>
                </a:solidFill>
              </a:rPr>
              <a:t>Chairman Gladys M. Brown, Pa Public </a:t>
            </a:r>
            <a:r>
              <a:rPr lang="en-US" sz="2400" smtClean="0">
                <a:solidFill>
                  <a:schemeClr val="bg1"/>
                </a:solidFill>
              </a:rPr>
              <a:t>Utility Commission</a:t>
            </a:r>
            <a:endParaRPr lang="en-US" sz="2400" dirty="0">
              <a:solidFill>
                <a:schemeClr val="bg1"/>
              </a:solidFill>
            </a:endParaRPr>
          </a:p>
        </p:txBody>
      </p:sp>
    </p:spTree>
    <p:extLst>
      <p:ext uri="{BB962C8B-B14F-4D97-AF65-F5344CB8AC3E}">
        <p14:creationId xmlns:p14="http://schemas.microsoft.com/office/powerpoint/2010/main" val="158067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229600" cy="4525963"/>
          </a:xfrm>
        </p:spPr>
        <p:txBody>
          <a:bodyPr>
            <a:noAutofit/>
          </a:bodyPr>
          <a:lstStyle/>
          <a:p>
            <a:pPr>
              <a:lnSpc>
                <a:spcPts val="2400"/>
              </a:lnSpc>
            </a:pPr>
            <a:r>
              <a:rPr lang="en-US" sz="2400" dirty="0"/>
              <a:t>Each of </a:t>
            </a:r>
            <a:r>
              <a:rPr lang="en-US" sz="2400" dirty="0" smtClean="0"/>
              <a:t>PA’s 7 </a:t>
            </a:r>
            <a:r>
              <a:rPr lang="en-US" sz="2400" dirty="0"/>
              <a:t>major </a:t>
            </a:r>
            <a:r>
              <a:rPr lang="en-US" sz="2400" dirty="0" smtClean="0"/>
              <a:t>EDCs </a:t>
            </a:r>
            <a:r>
              <a:rPr lang="en-US" sz="2400" dirty="0"/>
              <a:t>(more than 100,000 customers) now offers </a:t>
            </a:r>
            <a:r>
              <a:rPr lang="en-US" sz="2400" dirty="0" smtClean="0"/>
              <a:t>efficiency </a:t>
            </a:r>
            <a:r>
              <a:rPr lang="en-US" sz="2400" dirty="0"/>
              <a:t>rebates and incentives for all </a:t>
            </a:r>
            <a:r>
              <a:rPr lang="en-US" sz="2400" dirty="0" smtClean="0"/>
              <a:t>classes</a:t>
            </a:r>
            <a:r>
              <a:rPr lang="en-US" sz="2400" dirty="0"/>
              <a:t>. </a:t>
            </a:r>
            <a:endParaRPr lang="en-US" sz="2400" dirty="0" smtClean="0"/>
          </a:p>
          <a:p>
            <a:pPr>
              <a:lnSpc>
                <a:spcPts val="2400"/>
              </a:lnSpc>
            </a:pPr>
            <a:endParaRPr lang="en-US" sz="2400" dirty="0" smtClean="0"/>
          </a:p>
          <a:p>
            <a:pPr>
              <a:lnSpc>
                <a:spcPts val="2400"/>
              </a:lnSpc>
            </a:pPr>
            <a:r>
              <a:rPr lang="en-US" sz="2400" dirty="0" smtClean="0"/>
              <a:t>From </a:t>
            </a:r>
            <a:r>
              <a:rPr lang="en-US" sz="2400" dirty="0"/>
              <a:t>June 1, 2016 until May 31, 2021, </a:t>
            </a:r>
            <a:r>
              <a:rPr lang="en-US" sz="2400" dirty="0" smtClean="0"/>
              <a:t>EDCs </a:t>
            </a:r>
            <a:r>
              <a:rPr lang="en-US" sz="2400" dirty="0"/>
              <a:t>will invest over $1.8 billion to support efficiency investments. </a:t>
            </a:r>
            <a:r>
              <a:rPr lang="en-US" sz="2400" dirty="0" smtClean="0"/>
              <a:t>Expenditures </a:t>
            </a:r>
            <a:r>
              <a:rPr lang="en-US" sz="2400" dirty="0"/>
              <a:t>are estimated to return a total benefit to ratepayers of $2.7 billion, resulting in </a:t>
            </a:r>
            <a:r>
              <a:rPr lang="en-US" sz="2400" dirty="0" smtClean="0"/>
              <a:t>savings </a:t>
            </a:r>
            <a:r>
              <a:rPr lang="en-US" sz="2400" dirty="0"/>
              <a:t>of $1.40 for every dollar spent. </a:t>
            </a:r>
            <a:endParaRPr lang="en-US" sz="2400" dirty="0" smtClean="0"/>
          </a:p>
          <a:p>
            <a:pPr>
              <a:lnSpc>
                <a:spcPts val="2400"/>
              </a:lnSpc>
            </a:pPr>
            <a:endParaRPr lang="en-US" sz="2400" dirty="0" smtClean="0"/>
          </a:p>
          <a:p>
            <a:pPr>
              <a:lnSpc>
                <a:spcPts val="2400"/>
              </a:lnSpc>
            </a:pPr>
            <a:r>
              <a:rPr lang="en-US" sz="2400" dirty="0" smtClean="0"/>
              <a:t>Phase </a:t>
            </a:r>
            <a:r>
              <a:rPr lang="en-US" sz="2400" dirty="0"/>
              <a:t>II of Act 129 energy efficiency programs (2013-2016) demonstrated savings of approximately $1.70 for every dollar spent</a:t>
            </a:r>
            <a:r>
              <a:rPr lang="en-US" sz="2400" dirty="0" smtClean="0"/>
              <a:t>.</a:t>
            </a:r>
            <a:endParaRPr lang="en-US" sz="2400" dirty="0"/>
          </a:p>
        </p:txBody>
      </p:sp>
      <p:sp>
        <p:nvSpPr>
          <p:cNvPr id="5" name="Title 1"/>
          <p:cNvSpPr>
            <a:spLocks noGrp="1"/>
          </p:cNvSpPr>
          <p:nvPr>
            <p:ph type="title"/>
          </p:nvPr>
        </p:nvSpPr>
        <p:spPr>
          <a:xfrm>
            <a:off x="457200" y="152400"/>
            <a:ext cx="8229600" cy="1143000"/>
          </a:xfrm>
        </p:spPr>
        <p:txBody>
          <a:bodyPr>
            <a:normAutofit/>
          </a:bodyPr>
          <a:lstStyle/>
          <a:p>
            <a:r>
              <a:rPr lang="en-US" sz="3600" b="1" dirty="0" smtClean="0">
                <a:solidFill>
                  <a:schemeClr val="bg1"/>
                </a:solidFill>
              </a:rPr>
              <a:t>Act 129</a:t>
            </a:r>
            <a:endParaRPr lang="en-US" sz="3600" b="1" dirty="0">
              <a:solidFill>
                <a:schemeClr val="bg1"/>
              </a:solidFill>
            </a:endParaRPr>
          </a:p>
        </p:txBody>
      </p:sp>
    </p:spTree>
    <p:extLst>
      <p:ext uri="{BB962C8B-B14F-4D97-AF65-F5344CB8AC3E}">
        <p14:creationId xmlns:p14="http://schemas.microsoft.com/office/powerpoint/2010/main" val="1863262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229600" cy="4525963"/>
          </a:xfrm>
        </p:spPr>
        <p:txBody>
          <a:bodyPr>
            <a:noAutofit/>
          </a:bodyPr>
          <a:lstStyle/>
          <a:p>
            <a:pPr>
              <a:lnSpc>
                <a:spcPts val="2400"/>
              </a:lnSpc>
            </a:pPr>
            <a:endParaRPr lang="en-US" sz="2400" dirty="0" smtClean="0"/>
          </a:p>
          <a:p>
            <a:pPr>
              <a:lnSpc>
                <a:spcPts val="2400"/>
              </a:lnSpc>
            </a:pPr>
            <a:r>
              <a:rPr lang="en-US" sz="2400" dirty="0" smtClean="0"/>
              <a:t>Phase </a:t>
            </a:r>
            <a:r>
              <a:rPr lang="en-US" sz="2400" dirty="0"/>
              <a:t>III (2016-2021) energy efficiency goals range from 2.6% - 5% of the EDCs’ 2010 forecasts</a:t>
            </a:r>
            <a:r>
              <a:rPr lang="en-US" sz="2400" dirty="0" smtClean="0"/>
              <a:t>.</a:t>
            </a:r>
          </a:p>
          <a:p>
            <a:pPr>
              <a:lnSpc>
                <a:spcPts val="2400"/>
              </a:lnSpc>
            </a:pPr>
            <a:endParaRPr lang="en-US" sz="2400" dirty="0" smtClean="0"/>
          </a:p>
          <a:p>
            <a:pPr>
              <a:lnSpc>
                <a:spcPts val="2400"/>
              </a:lnSpc>
            </a:pPr>
            <a:endParaRPr lang="en-US" sz="2400" dirty="0" smtClean="0"/>
          </a:p>
          <a:p>
            <a:pPr>
              <a:lnSpc>
                <a:spcPts val="2400"/>
              </a:lnSpc>
            </a:pPr>
            <a:endParaRPr lang="en-US" sz="2400" dirty="0" smtClean="0"/>
          </a:p>
          <a:p>
            <a:pPr>
              <a:lnSpc>
                <a:spcPts val="2400"/>
              </a:lnSpc>
            </a:pPr>
            <a:endParaRPr lang="en-US" sz="2400" dirty="0"/>
          </a:p>
        </p:txBody>
      </p:sp>
      <p:sp>
        <p:nvSpPr>
          <p:cNvPr id="5" name="Title 1"/>
          <p:cNvSpPr>
            <a:spLocks noGrp="1"/>
          </p:cNvSpPr>
          <p:nvPr>
            <p:ph type="title"/>
          </p:nvPr>
        </p:nvSpPr>
        <p:spPr>
          <a:xfrm>
            <a:off x="457200" y="152400"/>
            <a:ext cx="8229600" cy="1143000"/>
          </a:xfrm>
        </p:spPr>
        <p:txBody>
          <a:bodyPr>
            <a:normAutofit/>
          </a:bodyPr>
          <a:lstStyle/>
          <a:p>
            <a:r>
              <a:rPr lang="en-US" sz="3600" b="1" dirty="0" smtClean="0">
                <a:solidFill>
                  <a:schemeClr val="bg1"/>
                </a:solidFill>
              </a:rPr>
              <a:t>Act 129</a:t>
            </a:r>
            <a:endParaRPr lang="en-US" sz="3600" b="1" dirty="0">
              <a:solidFill>
                <a:schemeClr val="bg1"/>
              </a:solidFill>
            </a:endParaRPr>
          </a:p>
        </p:txBody>
      </p:sp>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667000"/>
            <a:ext cx="72390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3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600" b="1" dirty="0" smtClean="0">
                <a:solidFill>
                  <a:schemeClr val="bg1"/>
                </a:solidFill>
              </a:rPr>
              <a:t>Demand Response</a:t>
            </a:r>
            <a:endParaRPr lang="en-US" sz="3600" b="1" dirty="0">
              <a:solidFill>
                <a:schemeClr val="bg1"/>
              </a:solidFill>
            </a:endParaRPr>
          </a:p>
        </p:txBody>
      </p:sp>
      <p:sp>
        <p:nvSpPr>
          <p:cNvPr id="3" name="Content Placeholder 2"/>
          <p:cNvSpPr>
            <a:spLocks noGrp="1"/>
          </p:cNvSpPr>
          <p:nvPr>
            <p:ph idx="1"/>
          </p:nvPr>
        </p:nvSpPr>
        <p:spPr>
          <a:xfrm>
            <a:off x="228600" y="1524000"/>
            <a:ext cx="8610600" cy="4876800"/>
          </a:xfrm>
        </p:spPr>
        <p:txBody>
          <a:bodyPr>
            <a:normAutofit/>
          </a:bodyPr>
          <a:lstStyle/>
          <a:p>
            <a:r>
              <a:rPr lang="en-US" sz="2400" dirty="0" smtClean="0"/>
              <a:t>Phase </a:t>
            </a:r>
            <a:r>
              <a:rPr lang="en-US" sz="2400" dirty="0"/>
              <a:t>II Act 129 plans did not include a peak demand reduction standard</a:t>
            </a:r>
            <a:r>
              <a:rPr lang="en-US" sz="2400" dirty="0" smtClean="0"/>
              <a:t>. Peak </a:t>
            </a:r>
            <a:r>
              <a:rPr lang="en-US" sz="2400" dirty="0"/>
              <a:t>demand reduction goals have proven </a:t>
            </a:r>
            <a:r>
              <a:rPr lang="en-US" sz="2400" dirty="0" smtClean="0"/>
              <a:t>cost-effective </a:t>
            </a:r>
            <a:r>
              <a:rPr lang="en-US" sz="2400" dirty="0"/>
              <a:t>for </a:t>
            </a:r>
            <a:r>
              <a:rPr lang="en-US" sz="2400" dirty="0" smtClean="0"/>
              <a:t>6 </a:t>
            </a:r>
            <a:r>
              <a:rPr lang="en-US" sz="2400" dirty="0"/>
              <a:t>of </a:t>
            </a:r>
            <a:r>
              <a:rPr lang="en-US" sz="2400" dirty="0" smtClean="0"/>
              <a:t>7 </a:t>
            </a:r>
            <a:r>
              <a:rPr lang="en-US" sz="2400" dirty="0"/>
              <a:t>EDCs for the Phase III plans.  Goals </a:t>
            </a:r>
            <a:r>
              <a:rPr lang="en-US" sz="2400" dirty="0" smtClean="0"/>
              <a:t>range </a:t>
            </a:r>
            <a:r>
              <a:rPr lang="en-US" sz="2400" dirty="0"/>
              <a:t>from 1.4% - 2.0 % of 2007-2008 peak demand for </a:t>
            </a:r>
            <a:r>
              <a:rPr lang="en-US" sz="2400" dirty="0" smtClean="0"/>
              <a:t>6 </a:t>
            </a:r>
            <a:r>
              <a:rPr lang="en-US" sz="2400" dirty="0"/>
              <a:t>of </a:t>
            </a:r>
            <a:r>
              <a:rPr lang="en-US" sz="2400" dirty="0" smtClean="0"/>
              <a:t>7 EDCs.</a:t>
            </a:r>
          </a:p>
          <a:p>
            <a:endParaRPr lang="en-US" sz="2400" dirty="0"/>
          </a:p>
          <a:p>
            <a:r>
              <a:rPr lang="en-US" sz="2400" dirty="0"/>
              <a:t>Over 5,000 electric accounts in </a:t>
            </a:r>
            <a:r>
              <a:rPr lang="en-US" sz="2400" dirty="0" smtClean="0"/>
              <a:t>PA </a:t>
            </a:r>
            <a:r>
              <a:rPr lang="en-US" sz="2400" dirty="0"/>
              <a:t>currently offer demand </a:t>
            </a:r>
            <a:r>
              <a:rPr lang="en-US" sz="2400" dirty="0" smtClean="0"/>
              <a:t>response, netting total </a:t>
            </a:r>
            <a:r>
              <a:rPr lang="en-US" sz="2400" dirty="0"/>
              <a:t>savings exceeding $1 billion statewide. </a:t>
            </a:r>
            <a:endParaRPr lang="en-US" sz="2400" dirty="0" smtClean="0"/>
          </a:p>
          <a:p>
            <a:endParaRPr lang="en-US" sz="2400" dirty="0" smtClean="0"/>
          </a:p>
          <a:p>
            <a:r>
              <a:rPr lang="en-US" sz="2400" dirty="0"/>
              <a:t>PJM’s capacity construct has caused concern for resources like demand response that are primarily available in the summer.  These seasonal resources are justifiably worried about declining opportunities in PJM’s capacity market going forward.</a:t>
            </a:r>
          </a:p>
        </p:txBody>
      </p:sp>
    </p:spTree>
    <p:extLst>
      <p:ext uri="{BB962C8B-B14F-4D97-AF65-F5344CB8AC3E}">
        <p14:creationId xmlns:p14="http://schemas.microsoft.com/office/powerpoint/2010/main" val="122046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sz="3600" b="1" dirty="0" smtClean="0">
                <a:solidFill>
                  <a:schemeClr val="bg1"/>
                </a:solidFill>
              </a:rPr>
              <a:t>CHP-Combined Heat &amp; Power</a:t>
            </a:r>
            <a:endParaRPr lang="en-US" sz="3600" b="1" dirty="0">
              <a:solidFill>
                <a:schemeClr val="bg1"/>
              </a:solidFill>
            </a:endParaRPr>
          </a:p>
        </p:txBody>
      </p:sp>
      <p:sp>
        <p:nvSpPr>
          <p:cNvPr id="3" name="Content Placeholder 2"/>
          <p:cNvSpPr>
            <a:spLocks noGrp="1"/>
          </p:cNvSpPr>
          <p:nvPr>
            <p:ph idx="1"/>
          </p:nvPr>
        </p:nvSpPr>
        <p:spPr>
          <a:xfrm>
            <a:off x="304800" y="1524000"/>
            <a:ext cx="8534400" cy="4876800"/>
          </a:xfrm>
        </p:spPr>
        <p:txBody>
          <a:bodyPr>
            <a:normAutofit fontScale="92500"/>
          </a:bodyPr>
          <a:lstStyle/>
          <a:p>
            <a:r>
              <a:rPr lang="en-US" sz="2400" dirty="0" smtClean="0"/>
              <a:t>PA PUC </a:t>
            </a:r>
            <a:r>
              <a:rPr lang="en-US" sz="2400" dirty="0"/>
              <a:t>is presently investigating </a:t>
            </a:r>
            <a:r>
              <a:rPr lang="en-US" sz="2400" dirty="0" smtClean="0"/>
              <a:t>how to increase </a:t>
            </a:r>
            <a:r>
              <a:rPr lang="en-US" sz="2400" dirty="0"/>
              <a:t>development above </a:t>
            </a:r>
            <a:r>
              <a:rPr lang="en-US" sz="2400" dirty="0" smtClean="0"/>
              <a:t>the </a:t>
            </a:r>
            <a:r>
              <a:rPr lang="en-US" sz="2400" dirty="0"/>
              <a:t>existing 3,000 megawatts of combined heat and power (CHP</a:t>
            </a:r>
            <a:r>
              <a:rPr lang="en-US" sz="2400" dirty="0" smtClean="0"/>
              <a:t>).</a:t>
            </a:r>
          </a:p>
          <a:p>
            <a:pPr marL="0" indent="0">
              <a:buNone/>
            </a:pPr>
            <a:r>
              <a:rPr lang="en-US" sz="2400" dirty="0" smtClean="0"/>
              <a:t> </a:t>
            </a:r>
          </a:p>
          <a:p>
            <a:r>
              <a:rPr lang="en-US" sz="2400" dirty="0"/>
              <a:t>Last year the </a:t>
            </a:r>
            <a:r>
              <a:rPr lang="en-US" sz="2400" dirty="0" smtClean="0"/>
              <a:t>PUC </a:t>
            </a:r>
            <a:r>
              <a:rPr lang="en-US" sz="2400" dirty="0"/>
              <a:t>issued a Proposed Policy Statement on CHP which recognized </a:t>
            </a:r>
            <a:r>
              <a:rPr lang="en-US" sz="2400" dirty="0" smtClean="0"/>
              <a:t>its benefits. </a:t>
            </a:r>
            <a:r>
              <a:rPr lang="en-US" sz="2400" dirty="0"/>
              <a:t>This initiative is intended to:</a:t>
            </a:r>
          </a:p>
          <a:p>
            <a:pPr lvl="1"/>
            <a:r>
              <a:rPr lang="en-US" sz="2200" dirty="0" smtClean="0"/>
              <a:t>Promote </a:t>
            </a:r>
            <a:r>
              <a:rPr lang="en-US" sz="2200" dirty="0"/>
              <a:t>CHP investments;</a:t>
            </a:r>
          </a:p>
          <a:p>
            <a:pPr lvl="1"/>
            <a:r>
              <a:rPr lang="en-US" sz="2200" dirty="0" smtClean="0"/>
              <a:t>Encourage </a:t>
            </a:r>
            <a:r>
              <a:rPr lang="en-US" sz="2200" dirty="0"/>
              <a:t>utilities to make CHP an integral part of their energy efficiency and resiliency plans, as well </a:t>
            </a:r>
            <a:r>
              <a:rPr lang="en-US" sz="2200" dirty="0" smtClean="0"/>
              <a:t>as marketing </a:t>
            </a:r>
            <a:r>
              <a:rPr lang="en-US" sz="2200" dirty="0"/>
              <a:t>and outreach efforts; </a:t>
            </a:r>
          </a:p>
          <a:p>
            <a:pPr lvl="1"/>
            <a:r>
              <a:rPr lang="en-US" sz="2200" dirty="0" smtClean="0"/>
              <a:t>Encourage companies </a:t>
            </a:r>
            <a:r>
              <a:rPr lang="en-US" sz="2200" dirty="0"/>
              <a:t>to design rates for owners and operators of CHP facilities. </a:t>
            </a:r>
            <a:endParaRPr lang="en-US" sz="2200" dirty="0" smtClean="0"/>
          </a:p>
          <a:p>
            <a:pPr lvl="1"/>
            <a:endParaRPr lang="en-US" sz="2200" dirty="0"/>
          </a:p>
          <a:p>
            <a:r>
              <a:rPr lang="en-US" sz="2400" dirty="0"/>
              <a:t>We are currently reviewing comments to this proposal and we look forward to making a final determination this year.</a:t>
            </a:r>
          </a:p>
          <a:p>
            <a:endParaRPr lang="en-US" sz="2400" dirty="0"/>
          </a:p>
        </p:txBody>
      </p:sp>
    </p:spTree>
    <p:extLst>
      <p:ext uri="{BB962C8B-B14F-4D97-AF65-F5344CB8AC3E}">
        <p14:creationId xmlns:p14="http://schemas.microsoft.com/office/powerpoint/2010/main" val="403420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3600" b="1" dirty="0" smtClean="0">
                <a:solidFill>
                  <a:schemeClr val="bg1"/>
                </a:solidFill>
              </a:rPr>
              <a:t>Smart Meters</a:t>
            </a:r>
            <a:endParaRPr lang="en-US" sz="3600" b="1"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sz="2400" dirty="0"/>
              <a:t>Each </a:t>
            </a:r>
            <a:r>
              <a:rPr lang="en-US" sz="2400" dirty="0" smtClean="0"/>
              <a:t>major EDC </a:t>
            </a:r>
            <a:r>
              <a:rPr lang="en-US" sz="2400" dirty="0"/>
              <a:t>now has an approved plan to implement advanced meter roll-out. As of June 2016, more than 2.4 million Act 129 compliant meters were installed in the </a:t>
            </a:r>
            <a:r>
              <a:rPr lang="en-US" sz="2400" dirty="0" smtClean="0"/>
              <a:t>state, representing </a:t>
            </a:r>
            <a:r>
              <a:rPr lang="en-US" sz="2400" dirty="0"/>
              <a:t>49 percent of </a:t>
            </a:r>
            <a:r>
              <a:rPr lang="en-US" sz="2400" dirty="0" smtClean="0"/>
              <a:t>PA’s meters</a:t>
            </a:r>
            <a:r>
              <a:rPr lang="en-US" sz="2400" dirty="0"/>
              <a:t>. </a:t>
            </a:r>
            <a:endParaRPr lang="en-US" sz="2400" dirty="0" smtClean="0"/>
          </a:p>
          <a:p>
            <a:endParaRPr lang="en-US" sz="2400" dirty="0" smtClean="0"/>
          </a:p>
          <a:p>
            <a:r>
              <a:rPr lang="en-US" sz="2400" dirty="0" smtClean="0"/>
              <a:t>PECO </a:t>
            </a:r>
            <a:r>
              <a:rPr lang="en-US" sz="2400" dirty="0"/>
              <a:t>is complete after installing 1.7 million meters; the four </a:t>
            </a:r>
            <a:r>
              <a:rPr lang="en-US" sz="2400" dirty="0" smtClean="0"/>
              <a:t>FE </a:t>
            </a:r>
            <a:r>
              <a:rPr lang="en-US" sz="2400" dirty="0"/>
              <a:t>utilities have installed 800,000 meters; Duquesne </a:t>
            </a:r>
            <a:r>
              <a:rPr lang="en-US" sz="2400" dirty="0" smtClean="0"/>
              <a:t>350,000 </a:t>
            </a:r>
            <a:r>
              <a:rPr lang="en-US" sz="2400" dirty="0"/>
              <a:t>meters, and PPL </a:t>
            </a:r>
            <a:r>
              <a:rPr lang="en-US" sz="2400" dirty="0" smtClean="0"/>
              <a:t>19,000 </a:t>
            </a:r>
            <a:r>
              <a:rPr lang="en-US" sz="2400" dirty="0"/>
              <a:t>deployed </a:t>
            </a:r>
            <a:r>
              <a:rPr lang="en-US" sz="2400" dirty="0" smtClean="0"/>
              <a:t>as of late </a:t>
            </a:r>
            <a:r>
              <a:rPr lang="en-US" sz="2400" dirty="0"/>
              <a:t>2016. </a:t>
            </a:r>
            <a:endParaRPr lang="en-US" sz="2400" dirty="0" smtClean="0"/>
          </a:p>
          <a:p>
            <a:endParaRPr lang="en-US" sz="2400" dirty="0" smtClean="0"/>
          </a:p>
          <a:p>
            <a:r>
              <a:rPr lang="en-US" sz="2400" dirty="0" smtClean="0"/>
              <a:t>Utilities </a:t>
            </a:r>
            <a:r>
              <a:rPr lang="en-US" sz="2400" dirty="0"/>
              <a:t>which have not finalized deployment are well on track to completion by 2021-22, with most estimating full deployment by the close of 2019. </a:t>
            </a:r>
          </a:p>
        </p:txBody>
      </p:sp>
    </p:spTree>
    <p:extLst>
      <p:ext uri="{BB962C8B-B14F-4D97-AF65-F5344CB8AC3E}">
        <p14:creationId xmlns:p14="http://schemas.microsoft.com/office/powerpoint/2010/main" val="299107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724400"/>
          </a:xfrm>
        </p:spPr>
        <p:txBody>
          <a:bodyPr>
            <a:normAutofit fontScale="55000" lnSpcReduction="20000"/>
          </a:bodyPr>
          <a:lstStyle/>
          <a:p>
            <a:r>
              <a:rPr lang="en-US" sz="3800" dirty="0"/>
              <a:t>When completed, a majority of the state’s EDCs will have meters that can:</a:t>
            </a:r>
          </a:p>
          <a:p>
            <a:pPr lvl="1">
              <a:lnSpc>
                <a:spcPct val="120000"/>
              </a:lnSpc>
            </a:pPr>
            <a:r>
              <a:rPr lang="en-US" sz="3200" dirty="0" smtClean="0"/>
              <a:t>Communicate </a:t>
            </a:r>
            <a:r>
              <a:rPr lang="en-US" sz="3200" dirty="0"/>
              <a:t>bi-directionally</a:t>
            </a:r>
          </a:p>
          <a:p>
            <a:pPr lvl="1">
              <a:lnSpc>
                <a:spcPct val="120000"/>
              </a:lnSpc>
            </a:pPr>
            <a:r>
              <a:rPr lang="en-US" sz="3200" dirty="0" smtClean="0"/>
              <a:t>Connect </a:t>
            </a:r>
            <a:r>
              <a:rPr lang="en-US" sz="3200" dirty="0"/>
              <a:t>and disconnect remotely</a:t>
            </a:r>
          </a:p>
          <a:p>
            <a:pPr lvl="1">
              <a:lnSpc>
                <a:spcPct val="120000"/>
              </a:lnSpc>
            </a:pPr>
            <a:r>
              <a:rPr lang="en-US" sz="3200" dirty="0" smtClean="0"/>
              <a:t>Provide </a:t>
            </a:r>
            <a:r>
              <a:rPr lang="en-US" sz="3200" dirty="0"/>
              <a:t>15-minute interval data daily to customers, EGSs, and RTOs</a:t>
            </a:r>
          </a:p>
          <a:p>
            <a:pPr lvl="1">
              <a:lnSpc>
                <a:spcPct val="120000"/>
              </a:lnSpc>
            </a:pPr>
            <a:r>
              <a:rPr lang="en-US" sz="3200" dirty="0" smtClean="0"/>
              <a:t>Store </a:t>
            </a:r>
            <a:r>
              <a:rPr lang="en-US" sz="3200" dirty="0"/>
              <a:t>usage information in the meter</a:t>
            </a:r>
          </a:p>
          <a:p>
            <a:pPr lvl="1">
              <a:lnSpc>
                <a:spcPct val="120000"/>
              </a:lnSpc>
            </a:pPr>
            <a:r>
              <a:rPr lang="en-US" sz="3200" dirty="0" smtClean="0"/>
              <a:t>Function </a:t>
            </a:r>
            <a:r>
              <a:rPr lang="en-US" sz="3200" dirty="0"/>
              <a:t>on open standards and protocols</a:t>
            </a:r>
          </a:p>
          <a:p>
            <a:pPr lvl="1">
              <a:lnSpc>
                <a:spcPct val="120000"/>
              </a:lnSpc>
            </a:pPr>
            <a:r>
              <a:rPr lang="en-US" sz="3200" dirty="0" smtClean="0"/>
              <a:t>Facilitate </a:t>
            </a:r>
            <a:r>
              <a:rPr lang="en-US" sz="3200" dirty="0"/>
              <a:t>upgrades as technology advances</a:t>
            </a:r>
          </a:p>
          <a:p>
            <a:pPr lvl="1">
              <a:lnSpc>
                <a:spcPct val="120000"/>
              </a:lnSpc>
            </a:pPr>
            <a:r>
              <a:rPr lang="en-US" sz="3200" dirty="0" smtClean="0"/>
              <a:t>Monitor </a:t>
            </a:r>
            <a:r>
              <a:rPr lang="en-US" sz="3200" dirty="0"/>
              <a:t>and report voltage information</a:t>
            </a:r>
          </a:p>
          <a:p>
            <a:pPr lvl="1">
              <a:lnSpc>
                <a:spcPct val="120000"/>
              </a:lnSpc>
            </a:pPr>
            <a:r>
              <a:rPr lang="en-US" sz="3200" dirty="0" smtClean="0"/>
              <a:t>Program </a:t>
            </a:r>
            <a:r>
              <a:rPr lang="en-US" sz="3200" dirty="0"/>
              <a:t>themselves remotely</a:t>
            </a:r>
          </a:p>
          <a:p>
            <a:pPr lvl="1">
              <a:lnSpc>
                <a:spcPct val="120000"/>
              </a:lnSpc>
            </a:pPr>
            <a:r>
              <a:rPr lang="en-US" sz="3200" dirty="0" smtClean="0"/>
              <a:t>Communicate </a:t>
            </a:r>
            <a:r>
              <a:rPr lang="en-US" sz="3200" dirty="0"/>
              <a:t>outages and restorations</a:t>
            </a:r>
          </a:p>
          <a:p>
            <a:pPr lvl="1">
              <a:lnSpc>
                <a:spcPct val="120000"/>
              </a:lnSpc>
            </a:pPr>
            <a:r>
              <a:rPr lang="en-US" sz="3200" dirty="0" smtClean="0"/>
              <a:t>Net-meter</a:t>
            </a:r>
            <a:endParaRPr lang="en-US" sz="3200" dirty="0"/>
          </a:p>
          <a:p>
            <a:pPr lvl="1">
              <a:lnSpc>
                <a:spcPct val="120000"/>
              </a:lnSpc>
            </a:pPr>
            <a:r>
              <a:rPr lang="en-US" sz="3200" dirty="0" smtClean="0"/>
              <a:t>Support </a:t>
            </a:r>
            <a:r>
              <a:rPr lang="en-US" sz="3200" dirty="0"/>
              <a:t>automatic load control</a:t>
            </a:r>
          </a:p>
          <a:p>
            <a:pPr lvl="1">
              <a:lnSpc>
                <a:spcPct val="120000"/>
              </a:lnSpc>
            </a:pPr>
            <a:r>
              <a:rPr lang="en-US" sz="3200" dirty="0" smtClean="0"/>
              <a:t>Support </a:t>
            </a:r>
            <a:r>
              <a:rPr lang="en-US" sz="3200" dirty="0"/>
              <a:t>time-of-use and real-time prices</a:t>
            </a:r>
          </a:p>
          <a:p>
            <a:pPr lvl="1">
              <a:lnSpc>
                <a:spcPct val="120000"/>
              </a:lnSpc>
            </a:pPr>
            <a:r>
              <a:rPr lang="en-US" sz="3200" dirty="0" smtClean="0"/>
              <a:t>Provide </a:t>
            </a:r>
            <a:r>
              <a:rPr lang="en-US" sz="3200" dirty="0"/>
              <a:t>the customer with direct access to their usage data</a:t>
            </a:r>
          </a:p>
          <a:p>
            <a:endParaRPr lang="en-US" dirty="0"/>
          </a:p>
        </p:txBody>
      </p:sp>
      <p:sp>
        <p:nvSpPr>
          <p:cNvPr id="4" name="Title 1"/>
          <p:cNvSpPr>
            <a:spLocks noGrp="1"/>
          </p:cNvSpPr>
          <p:nvPr>
            <p:ph type="title"/>
          </p:nvPr>
        </p:nvSpPr>
        <p:spPr>
          <a:xfrm>
            <a:off x="533400" y="228600"/>
            <a:ext cx="8229600" cy="1143000"/>
          </a:xfrm>
        </p:spPr>
        <p:txBody>
          <a:bodyPr>
            <a:normAutofit/>
          </a:bodyPr>
          <a:lstStyle/>
          <a:p>
            <a:r>
              <a:rPr lang="en-US" sz="3600" b="1" dirty="0" smtClean="0">
                <a:solidFill>
                  <a:schemeClr val="bg1"/>
                </a:solidFill>
              </a:rPr>
              <a:t>Smart Meters, cont.</a:t>
            </a:r>
            <a:endParaRPr lang="en-US" sz="3600" b="1" dirty="0">
              <a:solidFill>
                <a:schemeClr val="bg1"/>
              </a:solidFill>
            </a:endParaRPr>
          </a:p>
        </p:txBody>
      </p:sp>
    </p:spTree>
    <p:extLst>
      <p:ext uri="{BB962C8B-B14F-4D97-AF65-F5344CB8AC3E}">
        <p14:creationId xmlns:p14="http://schemas.microsoft.com/office/powerpoint/2010/main" val="137742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rPr>
              <a:t>AEPS</a:t>
            </a:r>
            <a:endParaRPr lang="en-US" sz="3600" b="1" dirty="0">
              <a:solidFill>
                <a:schemeClr val="bg1"/>
              </a:solidFill>
            </a:endParaRPr>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r>
              <a:rPr lang="en-US" sz="2400" dirty="0"/>
              <a:t>Alternative Energy Portfolio Standards (AEPS) Act of 2004, EDCs and EGSs include a specific percentage of electricity from alternative resources in the generation </a:t>
            </a:r>
            <a:r>
              <a:rPr lang="en-US" sz="2400" dirty="0" smtClean="0"/>
              <a:t>sold to PA customers. </a:t>
            </a:r>
            <a:r>
              <a:rPr lang="en-US" sz="2400" dirty="0"/>
              <a:t>These requirements gradually increase </a:t>
            </a:r>
            <a:r>
              <a:rPr lang="en-US" sz="2400" dirty="0" smtClean="0"/>
              <a:t>over 15 years, </a:t>
            </a:r>
            <a:r>
              <a:rPr lang="en-US" sz="2400" dirty="0"/>
              <a:t>peaking at 18 percent by 2021</a:t>
            </a:r>
            <a:r>
              <a:rPr lang="en-US" sz="2400" dirty="0" smtClean="0"/>
              <a:t>.</a:t>
            </a:r>
          </a:p>
          <a:p>
            <a:pPr marL="0" indent="0">
              <a:buNone/>
            </a:pPr>
            <a:r>
              <a:rPr lang="en-US" sz="2400" dirty="0" smtClean="0"/>
              <a:t> </a:t>
            </a:r>
            <a:endParaRPr lang="en-US" sz="2400" dirty="0"/>
          </a:p>
          <a:p>
            <a:r>
              <a:rPr lang="en-US" sz="2400" dirty="0"/>
              <a:t>Examples of qualifying resources include hydro, geothermal, wind, solar, and biomass</a:t>
            </a:r>
            <a:r>
              <a:rPr lang="en-US" sz="2400" dirty="0" smtClean="0"/>
              <a:t>. Generation </a:t>
            </a:r>
            <a:r>
              <a:rPr lang="en-US" sz="2400" dirty="0"/>
              <a:t>facilities can be located anywhere within the PJM footprint to be eligible under the AEPS</a:t>
            </a:r>
            <a:r>
              <a:rPr lang="en-US" sz="2400" dirty="0" smtClean="0"/>
              <a:t>.</a:t>
            </a:r>
          </a:p>
          <a:p>
            <a:endParaRPr lang="en-US" sz="2400" dirty="0" smtClean="0"/>
          </a:p>
          <a:p>
            <a:r>
              <a:rPr lang="en-US" sz="2400" dirty="0"/>
              <a:t>For the AEPS compliance year ending May 31, 2015, over 16 million AECs were used by over 90 different entities to comply </a:t>
            </a:r>
            <a:r>
              <a:rPr lang="en-US" sz="2400" dirty="0" smtClean="0"/>
              <a:t>with </a:t>
            </a:r>
            <a:r>
              <a:rPr lang="en-US" sz="2400" dirty="0"/>
              <a:t>AEPS. </a:t>
            </a:r>
            <a:endParaRPr lang="en-US" sz="2400" dirty="0" smtClean="0"/>
          </a:p>
          <a:p>
            <a:endParaRPr lang="en-US" sz="2400" dirty="0" smtClean="0"/>
          </a:p>
          <a:p>
            <a:r>
              <a:rPr lang="en-US" sz="2400" dirty="0"/>
              <a:t>A</a:t>
            </a:r>
            <a:r>
              <a:rPr lang="en-US" sz="2400" dirty="0" smtClean="0"/>
              <a:t>pproximately </a:t>
            </a:r>
            <a:r>
              <a:rPr lang="en-US" sz="2400" dirty="0"/>
              <a:t>50 percent of credits used for compliance were generated within </a:t>
            </a:r>
            <a:r>
              <a:rPr lang="en-US" sz="2400" dirty="0" smtClean="0"/>
              <a:t>PA.   </a:t>
            </a:r>
            <a:endParaRPr lang="en-US" sz="2400" dirty="0"/>
          </a:p>
          <a:p>
            <a:endParaRPr lang="en-US" sz="2400" dirty="0"/>
          </a:p>
        </p:txBody>
      </p:sp>
    </p:spTree>
    <p:extLst>
      <p:ext uri="{BB962C8B-B14F-4D97-AF65-F5344CB8AC3E}">
        <p14:creationId xmlns:p14="http://schemas.microsoft.com/office/powerpoint/2010/main" val="295205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bg1"/>
                </a:solidFill>
              </a:rPr>
              <a:t>AEPS – currently 14.2% </a:t>
            </a:r>
            <a:endParaRPr lang="en-US" sz="3600" b="1" dirty="0">
              <a:solidFill>
                <a:schemeClr val="bg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7436306"/>
              </p:ext>
            </p:extLst>
          </p:nvPr>
        </p:nvGraphicFramePr>
        <p:xfrm>
          <a:off x="2514600" y="1447797"/>
          <a:ext cx="4574363" cy="5334000"/>
        </p:xfrm>
        <a:graphic>
          <a:graphicData uri="http://schemas.openxmlformats.org/drawingml/2006/table">
            <a:tbl>
              <a:tblPr firstRow="1" firstCol="1" bandRow="1">
                <a:tableStyleId>{5C22544A-7EE6-4342-B048-85BDC9FD1C3A}</a:tableStyleId>
              </a:tblPr>
              <a:tblGrid>
                <a:gridCol w="769519"/>
                <a:gridCol w="855021"/>
                <a:gridCol w="769519"/>
                <a:gridCol w="726768"/>
                <a:gridCol w="726768"/>
                <a:gridCol w="726768"/>
              </a:tblGrid>
              <a:tr h="165456">
                <a:tc rowSpan="2">
                  <a:txBody>
                    <a:bodyPr/>
                    <a:lstStyle/>
                    <a:p>
                      <a:pPr marL="0" marR="0" algn="ctr">
                        <a:lnSpc>
                          <a:spcPct val="115000"/>
                        </a:lnSpc>
                        <a:spcBef>
                          <a:spcPts val="0"/>
                        </a:spcBef>
                        <a:spcAft>
                          <a:spcPts val="0"/>
                        </a:spcAft>
                      </a:pPr>
                      <a:r>
                        <a:rPr lang="en-US" sz="900" dirty="0">
                          <a:effectLst/>
                        </a:rPr>
                        <a:t>Year</a:t>
                      </a:r>
                      <a:endParaRPr lang="en-US" sz="900" dirty="0">
                        <a:effectLst/>
                        <a:latin typeface="Calibri"/>
                        <a:ea typeface="Calibri"/>
                        <a:cs typeface="Times New Roman"/>
                      </a:endParaRPr>
                    </a:p>
                  </a:txBody>
                  <a:tcPr marL="55918" marR="55918" marT="0" marB="0" anchor="ctr"/>
                </a:tc>
                <a:tc rowSpan="2">
                  <a:txBody>
                    <a:bodyPr/>
                    <a:lstStyle/>
                    <a:p>
                      <a:pPr marL="0" marR="0" algn="ctr">
                        <a:lnSpc>
                          <a:spcPct val="115000"/>
                        </a:lnSpc>
                        <a:spcBef>
                          <a:spcPts val="0"/>
                        </a:spcBef>
                        <a:spcAft>
                          <a:spcPts val="0"/>
                        </a:spcAft>
                      </a:pPr>
                      <a:r>
                        <a:rPr lang="en-US" sz="900" dirty="0">
                          <a:effectLst/>
                        </a:rPr>
                        <a:t>Period</a:t>
                      </a:r>
                      <a:endParaRPr lang="en-US" sz="900" dirty="0">
                        <a:effectLst/>
                        <a:latin typeface="Calibri"/>
                        <a:ea typeface="Calibri"/>
                        <a:cs typeface="Times New Roman"/>
                      </a:endParaRPr>
                    </a:p>
                  </a:txBody>
                  <a:tcPr marL="55918" marR="55918" marT="0" marB="0" anchor="ctr"/>
                </a:tc>
                <a:tc gridSpan="3">
                  <a:txBody>
                    <a:bodyPr/>
                    <a:lstStyle/>
                    <a:p>
                      <a:pPr marL="0" marR="0" algn="ctr">
                        <a:lnSpc>
                          <a:spcPct val="115000"/>
                        </a:lnSpc>
                        <a:spcBef>
                          <a:spcPts val="0"/>
                        </a:spcBef>
                        <a:spcAft>
                          <a:spcPts val="0"/>
                        </a:spcAft>
                      </a:pPr>
                      <a:r>
                        <a:rPr lang="en-US" sz="900">
                          <a:effectLst/>
                        </a:rPr>
                        <a:t>Tier I</a:t>
                      </a:r>
                      <a:endParaRPr lang="en-US" sz="900">
                        <a:effectLst/>
                        <a:latin typeface="Calibri"/>
                        <a:ea typeface="Calibri"/>
                        <a:cs typeface="Times New Roman"/>
                      </a:endParaRPr>
                    </a:p>
                  </a:txBody>
                  <a:tcPr marL="55918" marR="55918" marT="0" marB="0" anchor="ct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900">
                          <a:effectLst/>
                        </a:rPr>
                        <a:t>Tier II </a:t>
                      </a:r>
                      <a:endParaRPr lang="en-US" sz="900">
                        <a:effectLst/>
                        <a:latin typeface="Calibri"/>
                        <a:ea typeface="Calibri"/>
                        <a:cs typeface="Times New Roman"/>
                      </a:endParaRPr>
                    </a:p>
                  </a:txBody>
                  <a:tcPr marL="55918" marR="55918" marT="0" marB="0" anchor="ctr"/>
                </a:tc>
              </a:tr>
              <a:tr h="32303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a:effectLst/>
                        </a:rPr>
                        <a:t>Total</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Solar PV</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Non-Solar</a:t>
                      </a:r>
                      <a:endParaRPr lang="en-US" sz="900">
                        <a:effectLst/>
                        <a:latin typeface="Calibri"/>
                        <a:ea typeface="Calibri"/>
                        <a:cs typeface="Times New Roman"/>
                      </a:endParaRPr>
                    </a:p>
                  </a:txBody>
                  <a:tcPr marL="55918" marR="55918" marT="0" marB="0" anchor="ctr"/>
                </a:tc>
                <a:tc vMerge="1">
                  <a:txBody>
                    <a:bodyPr/>
                    <a:lstStyle/>
                    <a:p>
                      <a:endParaRPr lang="en-US"/>
                    </a:p>
                  </a:txBody>
                  <a:tcPr/>
                </a:tc>
              </a:tr>
              <a:tr h="323034">
                <a:tc>
                  <a:txBody>
                    <a:bodyPr/>
                    <a:lstStyle/>
                    <a:p>
                      <a:pPr marL="0" marR="0" algn="ctr">
                        <a:lnSpc>
                          <a:spcPct val="115000"/>
                        </a:lnSpc>
                        <a:spcBef>
                          <a:spcPts val="0"/>
                        </a:spcBef>
                        <a:spcAft>
                          <a:spcPts val="0"/>
                        </a:spcAft>
                      </a:pPr>
                      <a:r>
                        <a:rPr lang="en-US" sz="900" dirty="0">
                          <a:effectLst/>
                        </a:rPr>
                        <a:t>1</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June 1, 2006 – May 31, 2007</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1.50%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0.0013%</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1.4987%</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4.20%</a:t>
                      </a:r>
                      <a:endParaRPr lang="en-US" sz="90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2</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June 1, 2007 – May 31, 2008</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1.50%</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0.0030%</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1.4970%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4.20%</a:t>
                      </a:r>
                      <a:endParaRPr lang="en-US" sz="90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3</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2008 – May 31, 2009</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2.00%</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0.0063%</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1.9937%</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4.20%</a:t>
                      </a:r>
                      <a:endParaRPr lang="en-US" sz="90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4</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2009 – May 31, 2010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2.50%</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0.0120%</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2.4880%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4.20%</a:t>
                      </a:r>
                      <a:endParaRPr lang="en-US" sz="90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5</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2010 – May 31, 2011</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3.00%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0.0203%</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2.9797%</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6.20%</a:t>
                      </a:r>
                      <a:endParaRPr lang="en-US" sz="90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6</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2011 – May 31, 2012</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3.50%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0.0325%</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3.4675%</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6.20%</a:t>
                      </a:r>
                      <a:endParaRPr lang="en-US" sz="900" dirty="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7</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2012 – May 31, 2013</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4.00%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0.0510%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3.9490%</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6.20%</a:t>
                      </a:r>
                      <a:endParaRPr lang="en-US" sz="90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8</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2013 – May 31, 2014</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4.50%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0.0840%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4.4160%</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6.20%</a:t>
                      </a:r>
                      <a:endParaRPr lang="en-US" sz="90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9</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2014 – May 31, 2015</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5.00%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0.1440%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4.8560%</a:t>
                      </a:r>
                      <a:endParaRPr lang="en-US" sz="900" dirty="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6.20%</a:t>
                      </a:r>
                      <a:endParaRPr lang="en-US" sz="90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10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2015 – May 31, 2016</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5.50%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0.2500%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5.2500%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8.20%</a:t>
                      </a:r>
                      <a:endParaRPr lang="en-US" sz="900" dirty="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11</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2016 – May 31, 2017</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6.00%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0.2933%</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5.7067%</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8.20%</a:t>
                      </a:r>
                      <a:endParaRPr lang="en-US" sz="900" dirty="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12</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2017 – May 31, 2018</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6.50%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0.3400%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6.1600%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8.20%</a:t>
                      </a:r>
                      <a:endParaRPr lang="en-US" sz="900" dirty="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13</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2018 – May 31, 2019</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7.00%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0.3900%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6.6100%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8.20%</a:t>
                      </a:r>
                      <a:endParaRPr lang="en-US" sz="900" dirty="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14</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2019 – May 31,2020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7.50%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0.4433%</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7.0567%</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8.20%</a:t>
                      </a:r>
                      <a:endParaRPr lang="en-US" sz="900" dirty="0">
                        <a:effectLst/>
                        <a:latin typeface="Calibri"/>
                        <a:ea typeface="Calibri"/>
                        <a:cs typeface="Times New Roman"/>
                      </a:endParaRPr>
                    </a:p>
                  </a:txBody>
                  <a:tcPr marL="55918" marR="55918" marT="0" marB="0" anchor="ctr"/>
                </a:tc>
              </a:tr>
              <a:tr h="323034">
                <a:tc>
                  <a:txBody>
                    <a:bodyPr/>
                    <a:lstStyle/>
                    <a:p>
                      <a:pPr marL="0" marR="0" algn="ctr">
                        <a:lnSpc>
                          <a:spcPct val="115000"/>
                        </a:lnSpc>
                        <a:spcBef>
                          <a:spcPts val="0"/>
                        </a:spcBef>
                        <a:spcAft>
                          <a:spcPts val="0"/>
                        </a:spcAft>
                      </a:pPr>
                      <a:r>
                        <a:rPr lang="en-US" sz="900">
                          <a:effectLst/>
                        </a:rPr>
                        <a:t>15</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June 1, 2020 – May 31, 2021</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8.00%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0.5000%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a:effectLst/>
                        </a:rPr>
                        <a:t>7.5000%</a:t>
                      </a:r>
                      <a:endParaRPr lang="en-US" sz="900">
                        <a:effectLst/>
                        <a:latin typeface="Calibri"/>
                        <a:ea typeface="Calibri"/>
                        <a:cs typeface="Times New Roman"/>
                      </a:endParaRPr>
                    </a:p>
                  </a:txBody>
                  <a:tcPr marL="55918" marR="55918" marT="0" marB="0" anchor="ctr"/>
                </a:tc>
                <a:tc>
                  <a:txBody>
                    <a:bodyPr/>
                    <a:lstStyle/>
                    <a:p>
                      <a:pPr marL="0" marR="0" algn="ctr">
                        <a:lnSpc>
                          <a:spcPct val="115000"/>
                        </a:lnSpc>
                        <a:spcBef>
                          <a:spcPts val="0"/>
                        </a:spcBef>
                        <a:spcAft>
                          <a:spcPts val="0"/>
                        </a:spcAft>
                      </a:pPr>
                      <a:r>
                        <a:rPr lang="en-US" sz="900" dirty="0">
                          <a:effectLst/>
                        </a:rPr>
                        <a:t>10.00%</a:t>
                      </a:r>
                      <a:endParaRPr lang="en-US" sz="900" dirty="0">
                        <a:effectLst/>
                        <a:latin typeface="Calibri"/>
                        <a:ea typeface="Calibri"/>
                        <a:cs typeface="Times New Roman"/>
                      </a:endParaRPr>
                    </a:p>
                  </a:txBody>
                  <a:tcPr marL="55918" marR="55918" marT="0" marB="0" anchor="ctr"/>
                </a:tc>
              </a:tr>
            </a:tbl>
          </a:graphicData>
        </a:graphic>
      </p:graphicFrame>
      <p:sp>
        <p:nvSpPr>
          <p:cNvPr id="7" name="Rectangle 2"/>
          <p:cNvSpPr>
            <a:spLocks noChangeArrowheads="1"/>
          </p:cNvSpPr>
          <p:nvPr/>
        </p:nvSpPr>
        <p:spPr bwMode="auto">
          <a:xfrm>
            <a:off x="2284413"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5547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Tier 1 solar credit prices in </a:t>
            </a:r>
            <a:r>
              <a:rPr lang="en-US" sz="2400" dirty="0" smtClean="0"/>
              <a:t>PA </a:t>
            </a:r>
            <a:r>
              <a:rPr lang="en-US" sz="2400" dirty="0"/>
              <a:t>are currently low, trading at $5.50 to $9.00/AEC, oftentimes lower than </a:t>
            </a:r>
            <a:r>
              <a:rPr lang="en-US" sz="2400" dirty="0" smtClean="0"/>
              <a:t>non-solar </a:t>
            </a:r>
            <a:r>
              <a:rPr lang="en-US" sz="2400" dirty="0"/>
              <a:t>Tier 1 resources </a:t>
            </a:r>
            <a:r>
              <a:rPr lang="en-US" sz="2400" dirty="0" smtClean="0"/>
              <a:t>trading </a:t>
            </a:r>
            <a:r>
              <a:rPr lang="en-US" sz="2400" dirty="0"/>
              <a:t>at $6.00 to $8.00/AEC. </a:t>
            </a:r>
            <a:endParaRPr lang="en-US" sz="2400" dirty="0" smtClean="0"/>
          </a:p>
          <a:p>
            <a:pPr marL="0" indent="0">
              <a:buNone/>
            </a:pPr>
            <a:r>
              <a:rPr lang="en-US" sz="2400" dirty="0" smtClean="0"/>
              <a:t> </a:t>
            </a:r>
          </a:p>
          <a:p>
            <a:r>
              <a:rPr lang="en-US" sz="2400" dirty="0" smtClean="0"/>
              <a:t>Tier </a:t>
            </a:r>
            <a:r>
              <a:rPr lang="en-US" sz="2400" dirty="0"/>
              <a:t>2 resources are also low, $.05 to $</a:t>
            </a:r>
            <a:r>
              <a:rPr lang="en-US" sz="2400" dirty="0" smtClean="0"/>
              <a:t>0.25/AEC.  </a:t>
            </a:r>
          </a:p>
          <a:p>
            <a:endParaRPr lang="en-US" sz="2400" dirty="0"/>
          </a:p>
          <a:p>
            <a:r>
              <a:rPr lang="en-US" sz="2400" dirty="0" smtClean="0"/>
              <a:t>Low AEC </a:t>
            </a:r>
            <a:r>
              <a:rPr lang="en-US" sz="2400" dirty="0"/>
              <a:t>prices are a result of </a:t>
            </a:r>
            <a:r>
              <a:rPr lang="en-US" sz="2400" dirty="0" smtClean="0"/>
              <a:t>market over-supply. SB 404</a:t>
            </a:r>
            <a:r>
              <a:rPr lang="en-US" sz="2400" dirty="0"/>
              <a:t>, introduced this session, would require solar systems to </a:t>
            </a:r>
            <a:r>
              <a:rPr lang="en-US" sz="2400" dirty="0" smtClean="0"/>
              <a:t>locate </a:t>
            </a:r>
            <a:r>
              <a:rPr lang="en-US" sz="2400" dirty="0"/>
              <a:t>within </a:t>
            </a:r>
            <a:r>
              <a:rPr lang="en-US" sz="2400" dirty="0" smtClean="0"/>
              <a:t>PA, </a:t>
            </a:r>
            <a:r>
              <a:rPr lang="en-US" sz="2400" dirty="0"/>
              <a:t>as opposed to within the larger PJM footprint. </a:t>
            </a:r>
          </a:p>
        </p:txBody>
      </p:sp>
      <p:sp>
        <p:nvSpPr>
          <p:cNvPr id="4" name="Title 1"/>
          <p:cNvSpPr>
            <a:spLocks noGrp="1"/>
          </p:cNvSpPr>
          <p:nvPr>
            <p:ph type="title"/>
          </p:nvPr>
        </p:nvSpPr>
        <p:spPr>
          <a:xfrm>
            <a:off x="457200" y="152400"/>
            <a:ext cx="8229600" cy="1143000"/>
          </a:xfrm>
        </p:spPr>
        <p:txBody>
          <a:bodyPr>
            <a:normAutofit/>
          </a:bodyPr>
          <a:lstStyle/>
          <a:p>
            <a:r>
              <a:rPr lang="en-US" sz="3600" b="1" dirty="0" smtClean="0">
                <a:solidFill>
                  <a:schemeClr val="bg1"/>
                </a:solidFill>
              </a:rPr>
              <a:t>AEPS, cont.</a:t>
            </a:r>
            <a:endParaRPr lang="en-US" sz="3600" b="1" dirty="0">
              <a:solidFill>
                <a:schemeClr val="bg1"/>
              </a:solidFill>
            </a:endParaRPr>
          </a:p>
        </p:txBody>
      </p:sp>
    </p:spTree>
    <p:extLst>
      <p:ext uri="{BB962C8B-B14F-4D97-AF65-F5344CB8AC3E}">
        <p14:creationId xmlns:p14="http://schemas.microsoft.com/office/powerpoint/2010/main" val="165102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N</a:t>
            </a:r>
            <a:r>
              <a:rPr lang="en-US" sz="2400" dirty="0" smtClean="0"/>
              <a:t>et-metered </a:t>
            </a:r>
            <a:r>
              <a:rPr lang="en-US" sz="2400" dirty="0"/>
              <a:t>customers </a:t>
            </a:r>
            <a:r>
              <a:rPr lang="en-US" sz="2400" dirty="0" smtClean="0"/>
              <a:t>have </a:t>
            </a:r>
            <a:r>
              <a:rPr lang="en-US" sz="2400" dirty="0"/>
              <a:t>increased from just over 4,000 in 2011 to over 10,000 in 2016. The vast majority of these resources are rooftop solar arrays. </a:t>
            </a:r>
            <a:r>
              <a:rPr lang="en-US" sz="2400" dirty="0" smtClean="0"/>
              <a:t>Federal investment </a:t>
            </a:r>
            <a:r>
              <a:rPr lang="en-US" sz="2400" dirty="0"/>
              <a:t>tax </a:t>
            </a:r>
            <a:r>
              <a:rPr lang="en-US" sz="2400" dirty="0" smtClean="0"/>
              <a:t>credits and the </a:t>
            </a:r>
            <a:r>
              <a:rPr lang="en-US" sz="2400" dirty="0"/>
              <a:t>drastic price drop in solar arrays </a:t>
            </a:r>
            <a:r>
              <a:rPr lang="en-US" sz="2400" dirty="0" smtClean="0"/>
              <a:t>have increased accessibility </a:t>
            </a:r>
            <a:r>
              <a:rPr lang="en-US" sz="2400" dirty="0"/>
              <a:t>to the mass market. </a:t>
            </a:r>
            <a:endParaRPr lang="en-US" sz="2400" dirty="0" smtClean="0"/>
          </a:p>
          <a:p>
            <a:endParaRPr lang="en-US" sz="2400" dirty="0"/>
          </a:p>
          <a:p>
            <a:r>
              <a:rPr lang="en-US" sz="2400" dirty="0" smtClean="0"/>
              <a:t>Total generation </a:t>
            </a:r>
            <a:r>
              <a:rPr lang="en-US" sz="2400" dirty="0"/>
              <a:t>capacity associated </a:t>
            </a:r>
            <a:r>
              <a:rPr lang="en-US" sz="2400" dirty="0" smtClean="0"/>
              <a:t>with </a:t>
            </a:r>
            <a:r>
              <a:rPr lang="en-US" sz="2400" dirty="0"/>
              <a:t>net-metered customers in </a:t>
            </a:r>
            <a:r>
              <a:rPr lang="en-US" sz="2400" dirty="0" smtClean="0"/>
              <a:t>PA has </a:t>
            </a:r>
            <a:r>
              <a:rPr lang="en-US" sz="2400" dirty="0"/>
              <a:t>increased from 83 megawatts to 237 megawatts over the past 6 years. </a:t>
            </a:r>
          </a:p>
        </p:txBody>
      </p:sp>
      <p:sp>
        <p:nvSpPr>
          <p:cNvPr id="4" name="Title 1"/>
          <p:cNvSpPr>
            <a:spLocks noGrp="1"/>
          </p:cNvSpPr>
          <p:nvPr>
            <p:ph type="title"/>
          </p:nvPr>
        </p:nvSpPr>
        <p:spPr>
          <a:xfrm>
            <a:off x="457200" y="152400"/>
            <a:ext cx="8229600" cy="1143000"/>
          </a:xfrm>
        </p:spPr>
        <p:txBody>
          <a:bodyPr>
            <a:normAutofit/>
          </a:bodyPr>
          <a:lstStyle/>
          <a:p>
            <a:r>
              <a:rPr lang="en-US" sz="3600" b="1" dirty="0" smtClean="0">
                <a:solidFill>
                  <a:schemeClr val="bg1"/>
                </a:solidFill>
              </a:rPr>
              <a:t>AEPS, Net-Metering</a:t>
            </a:r>
            <a:endParaRPr lang="en-US" sz="3600" b="1" dirty="0">
              <a:solidFill>
                <a:schemeClr val="bg1"/>
              </a:solidFill>
            </a:endParaRPr>
          </a:p>
        </p:txBody>
      </p:sp>
    </p:spTree>
    <p:extLst>
      <p:ext uri="{BB962C8B-B14F-4D97-AF65-F5344CB8AC3E}">
        <p14:creationId xmlns:p14="http://schemas.microsoft.com/office/powerpoint/2010/main" val="401152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en-US" sz="3600" b="1" dirty="0" smtClean="0">
                <a:solidFill>
                  <a:schemeClr val="bg1"/>
                </a:solidFill>
              </a:rPr>
              <a:t>Wholesale Generation</a:t>
            </a:r>
            <a:endParaRPr lang="en-US" sz="3600" b="1" dirty="0">
              <a:solidFill>
                <a:schemeClr val="bg1"/>
              </a:solidFill>
            </a:endParaRPr>
          </a:p>
        </p:txBody>
      </p:sp>
      <p:sp>
        <p:nvSpPr>
          <p:cNvPr id="3" name="Content Placeholder 2"/>
          <p:cNvSpPr>
            <a:spLocks noGrp="1"/>
          </p:cNvSpPr>
          <p:nvPr>
            <p:ph idx="1"/>
          </p:nvPr>
        </p:nvSpPr>
        <p:spPr>
          <a:xfrm>
            <a:off x="533400" y="1722437"/>
            <a:ext cx="7848600" cy="4525963"/>
          </a:xfrm>
        </p:spPr>
        <p:txBody>
          <a:bodyPr>
            <a:normAutofit/>
          </a:bodyPr>
          <a:lstStyle/>
          <a:p>
            <a:r>
              <a:rPr lang="en-US" sz="2400" dirty="0"/>
              <a:t>Pennsylvania is a major exporter of </a:t>
            </a:r>
            <a:r>
              <a:rPr lang="en-US" sz="2400" dirty="0" smtClean="0"/>
              <a:t>power within the PJM region, </a:t>
            </a:r>
            <a:r>
              <a:rPr lang="en-US" sz="2400" dirty="0"/>
              <a:t>with 42.6 GWs of generation, and peak usage of 29.5 GWs in 2015 – </a:t>
            </a:r>
            <a:endParaRPr lang="en-US" sz="2400" dirty="0" smtClean="0"/>
          </a:p>
          <a:p>
            <a:endParaRPr lang="en-US" sz="2400" dirty="0"/>
          </a:p>
          <a:p>
            <a:r>
              <a:rPr lang="en-US" sz="2400" dirty="0" smtClean="0"/>
              <a:t>PA’s </a:t>
            </a:r>
            <a:r>
              <a:rPr lang="en-US" sz="2400" dirty="0"/>
              <a:t>electricity exports were 38% of PA load in 2016.  Our generation fuel mix consists of 32% coal, 26% </a:t>
            </a:r>
            <a:r>
              <a:rPr lang="en-US" sz="2400" dirty="0" smtClean="0"/>
              <a:t>natural </a:t>
            </a:r>
            <a:r>
              <a:rPr lang="en-US" sz="2400" dirty="0"/>
              <a:t>gas, 24% nuclear, 11% oil, and 7% renewables</a:t>
            </a:r>
            <a:r>
              <a:rPr lang="en-US" sz="2400" dirty="0" smtClean="0"/>
              <a:t>.</a:t>
            </a:r>
          </a:p>
          <a:p>
            <a:endParaRPr lang="en-US" sz="2400" dirty="0"/>
          </a:p>
          <a:p>
            <a:r>
              <a:rPr lang="en-US" sz="2400" dirty="0"/>
              <a:t>As for nuclear generation, </a:t>
            </a:r>
            <a:r>
              <a:rPr lang="en-US" sz="2400" dirty="0" smtClean="0"/>
              <a:t>PA has </a:t>
            </a:r>
            <a:r>
              <a:rPr lang="en-US" sz="2400" dirty="0"/>
              <a:t>5 plants comprised of </a:t>
            </a:r>
            <a:r>
              <a:rPr lang="en-US" sz="2400" dirty="0" smtClean="0"/>
              <a:t>     9 </a:t>
            </a:r>
            <a:r>
              <a:rPr lang="en-US" sz="2400" dirty="0"/>
              <a:t>units, totaling 9,818 MW of generation capacity. </a:t>
            </a:r>
          </a:p>
          <a:p>
            <a:endParaRPr lang="en-US" sz="2400" dirty="0"/>
          </a:p>
        </p:txBody>
      </p:sp>
    </p:spTree>
    <p:extLst>
      <p:ext uri="{BB962C8B-B14F-4D97-AF65-F5344CB8AC3E}">
        <p14:creationId xmlns:p14="http://schemas.microsoft.com/office/powerpoint/2010/main" val="426863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solidFill>
                  <a:schemeClr val="bg1"/>
                </a:solidFill>
              </a:rPr>
              <a:t>Retail Market</a:t>
            </a:r>
            <a:endParaRPr lang="en-US" sz="3600" b="1" dirty="0">
              <a:solidFill>
                <a:schemeClr val="bg1"/>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39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050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953000"/>
          </a:xfrm>
        </p:spPr>
        <p:txBody>
          <a:bodyPr>
            <a:noAutofit/>
          </a:bodyPr>
          <a:lstStyle/>
          <a:p>
            <a:pPr>
              <a:lnSpc>
                <a:spcPts val="2400"/>
              </a:lnSpc>
            </a:pPr>
            <a:r>
              <a:rPr lang="en-US" sz="2400" dirty="0"/>
              <a:t>A</a:t>
            </a:r>
            <a:r>
              <a:rPr lang="en-US" sz="2400" dirty="0" smtClean="0"/>
              <a:t>dvent </a:t>
            </a:r>
            <a:r>
              <a:rPr lang="en-US" sz="2400" dirty="0"/>
              <a:t>of distributed generation and increased energy efficiency investments </a:t>
            </a:r>
            <a:r>
              <a:rPr lang="en-US" sz="2400" dirty="0" smtClean="0"/>
              <a:t>led </a:t>
            </a:r>
            <a:r>
              <a:rPr lang="en-US" sz="2400" dirty="0"/>
              <a:t>the Commission to evaluate whether conventional ratemaking principles </a:t>
            </a:r>
            <a:r>
              <a:rPr lang="en-US" sz="2400" dirty="0" smtClean="0"/>
              <a:t>adequately </a:t>
            </a:r>
            <a:r>
              <a:rPr lang="en-US" sz="2400" dirty="0"/>
              <a:t>compensate utilities, as customers consume less electricity</a:t>
            </a:r>
            <a:r>
              <a:rPr lang="en-US" sz="2400" dirty="0" smtClean="0"/>
              <a:t>.</a:t>
            </a:r>
          </a:p>
          <a:p>
            <a:pPr>
              <a:lnSpc>
                <a:spcPts val="2400"/>
              </a:lnSpc>
            </a:pPr>
            <a:endParaRPr lang="en-US" sz="2400" dirty="0" smtClean="0"/>
          </a:p>
          <a:p>
            <a:pPr>
              <a:lnSpc>
                <a:spcPts val="2400"/>
              </a:lnSpc>
            </a:pPr>
            <a:r>
              <a:rPr lang="en-US" sz="2400" dirty="0" smtClean="0"/>
              <a:t>Over </a:t>
            </a:r>
            <a:r>
              <a:rPr lang="en-US" sz="2400" dirty="0"/>
              <a:t>the next five years, the average annual energy usage growth projection for the residential, commercial, and industrial classes </a:t>
            </a:r>
            <a:r>
              <a:rPr lang="en-US" sz="2400" dirty="0" smtClean="0"/>
              <a:t>in PA is </a:t>
            </a:r>
            <a:r>
              <a:rPr lang="en-US" sz="2400" dirty="0"/>
              <a:t>negative 0.09 percent per year</a:t>
            </a:r>
            <a:r>
              <a:rPr lang="en-US" sz="2400" dirty="0" smtClean="0"/>
              <a:t>.</a:t>
            </a:r>
          </a:p>
          <a:p>
            <a:pPr>
              <a:lnSpc>
                <a:spcPts val="2400"/>
              </a:lnSpc>
            </a:pPr>
            <a:endParaRPr lang="en-US" sz="2400" dirty="0"/>
          </a:p>
          <a:p>
            <a:pPr>
              <a:lnSpc>
                <a:spcPts val="2400"/>
              </a:lnSpc>
            </a:pPr>
            <a:r>
              <a:rPr lang="en-US" sz="2400" dirty="0" smtClean="0"/>
              <a:t>The number </a:t>
            </a:r>
            <a:r>
              <a:rPr lang="en-US" sz="2400" dirty="0"/>
              <a:t>of distributed energy facilities interconnected to the </a:t>
            </a:r>
            <a:r>
              <a:rPr lang="en-US" sz="2400" dirty="0" smtClean="0"/>
              <a:t>distribution </a:t>
            </a:r>
            <a:r>
              <a:rPr lang="en-US" sz="2400" dirty="0"/>
              <a:t>grid has increased from 4,400 in </a:t>
            </a:r>
            <a:r>
              <a:rPr lang="en-US" sz="2400" dirty="0" smtClean="0"/>
              <a:t>2011, </a:t>
            </a:r>
            <a:r>
              <a:rPr lang="en-US" sz="2400" dirty="0"/>
              <a:t>to 10,600 in </a:t>
            </a:r>
            <a:r>
              <a:rPr lang="en-US" sz="2400" dirty="0" smtClean="0"/>
              <a:t>2016. </a:t>
            </a:r>
            <a:r>
              <a:rPr lang="en-US" sz="2400" dirty="0"/>
              <a:t>T</a:t>
            </a:r>
            <a:r>
              <a:rPr lang="en-US" sz="2400" dirty="0" smtClean="0"/>
              <a:t>raditional </a:t>
            </a:r>
            <a:r>
              <a:rPr lang="en-US" sz="2400" dirty="0"/>
              <a:t>rate design based on volumetric charges may not allow utilities to cover their fixed costs. </a:t>
            </a:r>
          </a:p>
        </p:txBody>
      </p:sp>
      <p:sp>
        <p:nvSpPr>
          <p:cNvPr id="4" name="Title 1"/>
          <p:cNvSpPr>
            <a:spLocks noGrp="1"/>
          </p:cNvSpPr>
          <p:nvPr>
            <p:ph type="title"/>
          </p:nvPr>
        </p:nvSpPr>
        <p:spPr>
          <a:xfrm>
            <a:off x="457200" y="152400"/>
            <a:ext cx="8229600" cy="1143000"/>
          </a:xfrm>
        </p:spPr>
        <p:txBody>
          <a:bodyPr>
            <a:normAutofit/>
          </a:bodyPr>
          <a:lstStyle/>
          <a:p>
            <a:r>
              <a:rPr lang="en-US" sz="3600" b="1" dirty="0" smtClean="0">
                <a:solidFill>
                  <a:schemeClr val="bg1"/>
                </a:solidFill>
              </a:rPr>
              <a:t>Retail </a:t>
            </a:r>
            <a:r>
              <a:rPr lang="en-US" sz="3600" b="1" smtClean="0">
                <a:solidFill>
                  <a:schemeClr val="bg1"/>
                </a:solidFill>
              </a:rPr>
              <a:t>Market – Ratemaking</a:t>
            </a:r>
            <a:endParaRPr lang="en-US" sz="3600" b="1" dirty="0">
              <a:solidFill>
                <a:schemeClr val="bg1"/>
              </a:solidFill>
            </a:endParaRPr>
          </a:p>
        </p:txBody>
      </p:sp>
    </p:spTree>
    <p:extLst>
      <p:ext uri="{BB962C8B-B14F-4D97-AF65-F5344CB8AC3E}">
        <p14:creationId xmlns:p14="http://schemas.microsoft.com/office/powerpoint/2010/main" val="99920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smtClean="0">
                <a:solidFill>
                  <a:schemeClr val="bg1"/>
                </a:solidFill>
              </a:rPr>
              <a:t>Questions?</a:t>
            </a:r>
            <a:endParaRPr lang="en-US" sz="3600" b="1"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u="sng" dirty="0" smtClean="0"/>
          </a:p>
          <a:p>
            <a:pPr marL="0" indent="0" algn="ctr">
              <a:buNone/>
            </a:pPr>
            <a:endParaRPr lang="en-US" u="sng" dirty="0"/>
          </a:p>
          <a:p>
            <a:pPr marL="0" indent="0" algn="ctr">
              <a:buNone/>
            </a:pPr>
            <a:r>
              <a:rPr lang="en-US" u="sng" dirty="0" smtClean="0"/>
              <a:t>www.puc.pa.gov</a:t>
            </a:r>
            <a:endParaRPr lang="en-US" u="sng" dirty="0"/>
          </a:p>
        </p:txBody>
      </p:sp>
    </p:spTree>
    <p:extLst>
      <p:ext uri="{BB962C8B-B14F-4D97-AF65-F5344CB8AC3E}">
        <p14:creationId xmlns:p14="http://schemas.microsoft.com/office/powerpoint/2010/main" val="374619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3600" b="1" dirty="0" smtClean="0">
                <a:solidFill>
                  <a:schemeClr val="bg1"/>
                </a:solidFill>
              </a:rPr>
              <a:t>Wholesale Generation, cont.</a:t>
            </a:r>
            <a:endParaRPr lang="en-US" sz="3600" b="1" dirty="0">
              <a:solidFill>
                <a:schemeClr val="bg1"/>
              </a:solidFill>
            </a:endParaRPr>
          </a:p>
        </p:txBody>
      </p:sp>
      <p:sp>
        <p:nvSpPr>
          <p:cNvPr id="3" name="Content Placeholder 2"/>
          <p:cNvSpPr>
            <a:spLocks noGrp="1"/>
          </p:cNvSpPr>
          <p:nvPr>
            <p:ph idx="1"/>
          </p:nvPr>
        </p:nvSpPr>
        <p:spPr>
          <a:xfrm>
            <a:off x="304800" y="1722437"/>
            <a:ext cx="8382000" cy="4525963"/>
          </a:xfrm>
        </p:spPr>
        <p:txBody>
          <a:bodyPr>
            <a:normAutofit/>
          </a:bodyPr>
          <a:lstStyle/>
          <a:p>
            <a:r>
              <a:rPr lang="en-US" sz="2500" dirty="0"/>
              <a:t>From 2007 to 2016, 5,500 megawatts of coal generation was retired in </a:t>
            </a:r>
            <a:r>
              <a:rPr lang="en-US" sz="2500" dirty="0" smtClean="0"/>
              <a:t>PA. </a:t>
            </a:r>
          </a:p>
          <a:p>
            <a:endParaRPr lang="en-US" sz="2500" dirty="0" smtClean="0"/>
          </a:p>
          <a:p>
            <a:r>
              <a:rPr lang="en-US" sz="2500" dirty="0" smtClean="0"/>
              <a:t>During the same period</a:t>
            </a:r>
            <a:r>
              <a:rPr lang="en-US" sz="2500" dirty="0"/>
              <a:t>, 3,300 megawatts of natural gas generation capacity was constructed here. </a:t>
            </a:r>
            <a:endParaRPr lang="en-US" sz="2500" dirty="0" smtClean="0"/>
          </a:p>
          <a:p>
            <a:endParaRPr lang="en-US" sz="2500" dirty="0" smtClean="0"/>
          </a:p>
          <a:p>
            <a:r>
              <a:rPr lang="en-US" sz="2500" dirty="0" smtClean="0"/>
              <a:t>An </a:t>
            </a:r>
            <a:r>
              <a:rPr lang="en-US" sz="2500" dirty="0"/>
              <a:t>additional 5,000 megawatts of natural gas generation capacity is presently under construction in the state</a:t>
            </a:r>
            <a:r>
              <a:rPr lang="en-US" sz="2500" dirty="0" smtClean="0"/>
              <a:t>.</a:t>
            </a:r>
          </a:p>
          <a:p>
            <a:endParaRPr lang="en-US" sz="2500" dirty="0"/>
          </a:p>
          <a:p>
            <a:endParaRPr lang="en-US" sz="2400" dirty="0"/>
          </a:p>
        </p:txBody>
      </p:sp>
    </p:spTree>
    <p:extLst>
      <p:ext uri="{BB962C8B-B14F-4D97-AF65-F5344CB8AC3E}">
        <p14:creationId xmlns:p14="http://schemas.microsoft.com/office/powerpoint/2010/main" val="825634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3600" b="1" dirty="0" smtClean="0">
                <a:solidFill>
                  <a:schemeClr val="bg1"/>
                </a:solidFill>
              </a:rPr>
              <a:t>Wholesale Generation, cont.</a:t>
            </a:r>
            <a:endParaRPr lang="en-US" sz="3600" b="1" dirty="0">
              <a:solidFill>
                <a:schemeClr val="bg1"/>
              </a:solidFill>
            </a:endParaRPr>
          </a:p>
        </p:txBody>
      </p:sp>
      <p:sp>
        <p:nvSpPr>
          <p:cNvPr id="3" name="Content Placeholder 2"/>
          <p:cNvSpPr>
            <a:spLocks noGrp="1"/>
          </p:cNvSpPr>
          <p:nvPr>
            <p:ph idx="1"/>
          </p:nvPr>
        </p:nvSpPr>
        <p:spPr>
          <a:xfrm>
            <a:off x="304800" y="1722437"/>
            <a:ext cx="8382000" cy="4525963"/>
          </a:xfrm>
        </p:spPr>
        <p:txBody>
          <a:bodyPr>
            <a:normAutofit/>
          </a:bodyPr>
          <a:lstStyle/>
          <a:p>
            <a:endParaRPr lang="en-US" sz="2500" dirty="0"/>
          </a:p>
          <a:p>
            <a:endParaRPr lang="en-US" sz="2400" dirty="0"/>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914400" y="1581150"/>
            <a:ext cx="7391400" cy="47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08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3600" b="1" dirty="0" smtClean="0">
                <a:solidFill>
                  <a:schemeClr val="bg1"/>
                </a:solidFill>
              </a:rPr>
              <a:t>Wholesale Generation, cont.</a:t>
            </a:r>
            <a:endParaRPr lang="en-US" sz="3600" b="1" dirty="0">
              <a:solidFill>
                <a:schemeClr val="bg1"/>
              </a:solidFill>
            </a:endParaRPr>
          </a:p>
        </p:txBody>
      </p:sp>
      <p:sp>
        <p:nvSpPr>
          <p:cNvPr id="3" name="Content Placeholder 2"/>
          <p:cNvSpPr>
            <a:spLocks noGrp="1"/>
          </p:cNvSpPr>
          <p:nvPr>
            <p:ph idx="1"/>
          </p:nvPr>
        </p:nvSpPr>
        <p:spPr>
          <a:xfrm>
            <a:off x="304800" y="1722437"/>
            <a:ext cx="8382000" cy="4525963"/>
          </a:xfrm>
        </p:spPr>
        <p:txBody>
          <a:bodyPr>
            <a:normAutofit fontScale="92500"/>
          </a:bodyPr>
          <a:lstStyle/>
          <a:p>
            <a:pPr marL="742950" lvl="2" indent="-342900" algn="ctr"/>
            <a:r>
              <a:rPr lang="en-US" sz="2800" dirty="0"/>
              <a:t>2008</a:t>
            </a:r>
          </a:p>
          <a:p>
            <a:pPr marL="742950" lvl="2" indent="-342900"/>
            <a:r>
              <a:rPr lang="en-US" sz="2800" dirty="0"/>
              <a:t>Henry Hub price averaged </a:t>
            </a:r>
            <a:r>
              <a:rPr lang="en-US" sz="2800" b="1" u="sng" dirty="0"/>
              <a:t>$8.86 </a:t>
            </a:r>
            <a:r>
              <a:rPr lang="en-US" sz="2800" dirty="0"/>
              <a:t>per MMBTU </a:t>
            </a:r>
          </a:p>
          <a:p>
            <a:pPr marL="742950" lvl="2" indent="-342900"/>
            <a:endParaRPr lang="en-US" sz="2800" dirty="0"/>
          </a:p>
          <a:p>
            <a:pPr marL="742950" lvl="2" indent="-342900"/>
            <a:r>
              <a:rPr lang="en-US" sz="2800" dirty="0"/>
              <a:t>PJM West electricity price averaged </a:t>
            </a:r>
            <a:r>
              <a:rPr lang="en-US" sz="2800" b="1" u="sng" dirty="0"/>
              <a:t>$71.13 </a:t>
            </a:r>
            <a:r>
              <a:rPr lang="en-US" sz="2800" dirty="0"/>
              <a:t>per MWH </a:t>
            </a:r>
          </a:p>
          <a:p>
            <a:pPr marL="742950" lvl="2" indent="-342900"/>
            <a:endParaRPr lang="en-US" sz="2800" dirty="0" smtClean="0"/>
          </a:p>
          <a:p>
            <a:pPr marL="742950" lvl="2" indent="-342900" algn="ctr"/>
            <a:r>
              <a:rPr lang="en-US" sz="2800" dirty="0" smtClean="0"/>
              <a:t>2016</a:t>
            </a:r>
            <a:endParaRPr lang="en-US" sz="2800" dirty="0"/>
          </a:p>
          <a:p>
            <a:pPr marL="742950" lvl="2" indent="-342900"/>
            <a:r>
              <a:rPr lang="en-US" sz="2800" dirty="0"/>
              <a:t>Henry Hub price averaged </a:t>
            </a:r>
            <a:r>
              <a:rPr lang="en-US" sz="2800" b="1" u="sng"/>
              <a:t>$</a:t>
            </a:r>
            <a:r>
              <a:rPr lang="en-US" sz="2800" b="1" u="sng" smtClean="0"/>
              <a:t>2.52 </a:t>
            </a:r>
            <a:r>
              <a:rPr lang="en-US" sz="2800" dirty="0"/>
              <a:t>per MMBTU</a:t>
            </a:r>
          </a:p>
          <a:p>
            <a:pPr marL="742950" lvl="2" indent="-342900"/>
            <a:endParaRPr lang="en-US" sz="2800" dirty="0"/>
          </a:p>
          <a:p>
            <a:pPr marL="742950" lvl="2" indent="-342900"/>
            <a:r>
              <a:rPr lang="en-US" sz="2800" dirty="0"/>
              <a:t>PJM West electricity price averaged </a:t>
            </a:r>
            <a:r>
              <a:rPr lang="en-US" sz="2800" b="1" u="sng" dirty="0"/>
              <a:t>$</a:t>
            </a:r>
            <a:r>
              <a:rPr lang="en-US" sz="2800" b="1" u="sng" dirty="0" smtClean="0"/>
              <a:t>34.54 </a:t>
            </a:r>
            <a:r>
              <a:rPr lang="en-US" sz="2800" dirty="0"/>
              <a:t>per MWH</a:t>
            </a:r>
          </a:p>
          <a:p>
            <a:endParaRPr lang="en-US" sz="2500" dirty="0"/>
          </a:p>
          <a:p>
            <a:endParaRPr lang="en-US" sz="2400" dirty="0"/>
          </a:p>
        </p:txBody>
      </p:sp>
    </p:spTree>
    <p:extLst>
      <p:ext uri="{BB962C8B-B14F-4D97-AF65-F5344CB8AC3E}">
        <p14:creationId xmlns:p14="http://schemas.microsoft.com/office/powerpoint/2010/main" val="349589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3600" b="1" dirty="0" smtClean="0">
                <a:solidFill>
                  <a:schemeClr val="bg1"/>
                </a:solidFill>
              </a:rPr>
              <a:t>Wholesale Generation, cont.</a:t>
            </a:r>
            <a:endParaRPr lang="en-US" sz="3600" b="1" dirty="0">
              <a:solidFill>
                <a:schemeClr val="bg1"/>
              </a:solidFill>
            </a:endParaRPr>
          </a:p>
        </p:txBody>
      </p:sp>
      <p:sp>
        <p:nvSpPr>
          <p:cNvPr id="3" name="Content Placeholder 2"/>
          <p:cNvSpPr>
            <a:spLocks noGrp="1"/>
          </p:cNvSpPr>
          <p:nvPr>
            <p:ph idx="1"/>
          </p:nvPr>
        </p:nvSpPr>
        <p:spPr>
          <a:xfrm>
            <a:off x="304800" y="1722437"/>
            <a:ext cx="8382000" cy="4525963"/>
          </a:xfrm>
        </p:spPr>
        <p:txBody>
          <a:bodyPr>
            <a:normAutofit/>
          </a:bodyPr>
          <a:lstStyle/>
          <a:p>
            <a:endParaRPr lang="en-US" sz="2500" dirty="0"/>
          </a:p>
          <a:p>
            <a:endParaRPr lang="en-US" sz="2400"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219200" y="1600200"/>
            <a:ext cx="6858000" cy="4488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95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525963"/>
          </a:xfrm>
        </p:spPr>
        <p:txBody>
          <a:bodyPr>
            <a:normAutofit/>
          </a:bodyPr>
          <a:lstStyle/>
          <a:p>
            <a:r>
              <a:rPr lang="en-US" sz="2400" dirty="0" smtClean="0"/>
              <a:t>The </a:t>
            </a:r>
            <a:r>
              <a:rPr lang="en-US" sz="2400" dirty="0"/>
              <a:t>PUC </a:t>
            </a:r>
            <a:r>
              <a:rPr lang="en-US" sz="2400" dirty="0" smtClean="0"/>
              <a:t>has, at times, </a:t>
            </a:r>
            <a:r>
              <a:rPr lang="en-US" sz="2400" dirty="0"/>
              <a:t>protested when </a:t>
            </a:r>
            <a:r>
              <a:rPr lang="en-US" sz="2400" dirty="0" smtClean="0"/>
              <a:t>a state </a:t>
            </a:r>
            <a:r>
              <a:rPr lang="en-US" sz="2400" dirty="0"/>
              <a:t>or market participant </a:t>
            </a:r>
            <a:r>
              <a:rPr lang="en-US" sz="2400" dirty="0" smtClean="0"/>
              <a:t>attempted </a:t>
            </a:r>
            <a:r>
              <a:rPr lang="en-US" sz="2400" dirty="0"/>
              <a:t>to introduce unit-specific subsidies into the market.  This goes back </a:t>
            </a:r>
            <a:r>
              <a:rPr lang="en-US" sz="2400" dirty="0" smtClean="0"/>
              <a:t>to:</a:t>
            </a:r>
          </a:p>
          <a:p>
            <a:endParaRPr lang="en-US" sz="2400" dirty="0" smtClean="0"/>
          </a:p>
          <a:p>
            <a:pPr marL="514350" indent="-514350">
              <a:buFont typeface="+mj-lt"/>
              <a:buAutoNum type="arabicPeriod"/>
            </a:pPr>
            <a:r>
              <a:rPr lang="en-US" sz="2400" dirty="0" smtClean="0"/>
              <a:t>New </a:t>
            </a:r>
            <a:r>
              <a:rPr lang="en-US" sz="2400" dirty="0"/>
              <a:t>Jersey’s </a:t>
            </a:r>
            <a:r>
              <a:rPr lang="en-US" sz="2400" dirty="0" smtClean="0"/>
              <a:t>LCAPP</a:t>
            </a:r>
          </a:p>
          <a:p>
            <a:pPr marL="514350" indent="-514350">
              <a:buFont typeface="+mj-lt"/>
              <a:buAutoNum type="arabicPeriod"/>
            </a:pPr>
            <a:endParaRPr lang="en-US" sz="2400" dirty="0" smtClean="0"/>
          </a:p>
          <a:p>
            <a:pPr marL="514350" indent="-514350">
              <a:buFont typeface="+mj-lt"/>
              <a:buAutoNum type="arabicPeriod"/>
            </a:pPr>
            <a:r>
              <a:rPr lang="en-US" sz="2400" dirty="0" smtClean="0"/>
              <a:t>AEP’s </a:t>
            </a:r>
            <a:r>
              <a:rPr lang="en-US" sz="2400" dirty="0"/>
              <a:t>and First Energy Solution’s purchased power agreements for nuclear and coal in OH last year. </a:t>
            </a:r>
          </a:p>
        </p:txBody>
      </p:sp>
      <p:sp>
        <p:nvSpPr>
          <p:cNvPr id="4" name="Title 1"/>
          <p:cNvSpPr>
            <a:spLocks noGrp="1"/>
          </p:cNvSpPr>
          <p:nvPr>
            <p:ph type="title"/>
          </p:nvPr>
        </p:nvSpPr>
        <p:spPr>
          <a:xfrm>
            <a:off x="609600" y="152400"/>
            <a:ext cx="8229600" cy="1143000"/>
          </a:xfrm>
        </p:spPr>
        <p:txBody>
          <a:bodyPr>
            <a:normAutofit/>
          </a:bodyPr>
          <a:lstStyle/>
          <a:p>
            <a:r>
              <a:rPr lang="en-US" sz="3600" b="1" dirty="0" smtClean="0">
                <a:solidFill>
                  <a:schemeClr val="bg1"/>
                </a:solidFill>
              </a:rPr>
              <a:t>Wholesale Generation, cont.</a:t>
            </a:r>
            <a:endParaRPr lang="en-US" sz="3600" b="1" dirty="0">
              <a:solidFill>
                <a:schemeClr val="bg1"/>
              </a:solidFill>
            </a:endParaRPr>
          </a:p>
        </p:txBody>
      </p:sp>
    </p:spTree>
    <p:extLst>
      <p:ext uri="{BB962C8B-B14F-4D97-AF65-F5344CB8AC3E}">
        <p14:creationId xmlns:p14="http://schemas.microsoft.com/office/powerpoint/2010/main" val="293908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Amicus filed with U.S. Court of Appeals for the 3</a:t>
            </a:r>
            <a:r>
              <a:rPr lang="en-US" sz="2400" baseline="30000" dirty="0"/>
              <a:t>rd</a:t>
            </a:r>
            <a:r>
              <a:rPr lang="en-US" sz="2400" dirty="0"/>
              <a:t> District during the LCAPP </a:t>
            </a:r>
            <a:r>
              <a:rPr lang="en-US" sz="2400" dirty="0" smtClean="0"/>
              <a:t>litigation. </a:t>
            </a:r>
          </a:p>
          <a:p>
            <a:endParaRPr lang="en-US" sz="2400" dirty="0" smtClean="0"/>
          </a:p>
          <a:p>
            <a:r>
              <a:rPr lang="en-US" sz="2400" dirty="0" smtClean="0"/>
              <a:t>PA </a:t>
            </a:r>
            <a:r>
              <a:rPr lang="en-US" sz="2400" dirty="0"/>
              <a:t>PUC argued that state-sponsored subsidy </a:t>
            </a:r>
            <a:r>
              <a:rPr lang="en-US" sz="2400" dirty="0" smtClean="0"/>
              <a:t>programs, </a:t>
            </a:r>
            <a:r>
              <a:rPr lang="en-US" sz="2400" dirty="0"/>
              <a:t>like the </a:t>
            </a:r>
            <a:r>
              <a:rPr lang="en-US" sz="2400" dirty="0" smtClean="0"/>
              <a:t>LCAPP, distort </a:t>
            </a:r>
            <a:r>
              <a:rPr lang="en-US" sz="2400" dirty="0"/>
              <a:t>pricing </a:t>
            </a:r>
            <a:r>
              <a:rPr lang="en-US" sz="2400" dirty="0" smtClean="0"/>
              <a:t>signals </a:t>
            </a:r>
            <a:r>
              <a:rPr lang="en-US" sz="2400" dirty="0"/>
              <a:t>by incenting subsidized generators to enter the market below their true economic </a:t>
            </a:r>
            <a:r>
              <a:rPr lang="en-US" sz="2400" dirty="0" smtClean="0"/>
              <a:t>costs. </a:t>
            </a:r>
            <a:endParaRPr lang="en-US" sz="2400" dirty="0"/>
          </a:p>
          <a:p>
            <a:endParaRPr lang="en-US" sz="2400" dirty="0" smtClean="0"/>
          </a:p>
          <a:p>
            <a:r>
              <a:rPr lang="en-US" sz="2400" dirty="0" smtClean="0"/>
              <a:t>Short-term capacity </a:t>
            </a:r>
            <a:r>
              <a:rPr lang="en-US" sz="2400" dirty="0"/>
              <a:t>prices </a:t>
            </a:r>
            <a:r>
              <a:rPr lang="en-US" sz="2400" dirty="0" smtClean="0"/>
              <a:t>would fall, discouraging </a:t>
            </a:r>
            <a:r>
              <a:rPr lang="en-US" sz="2400" dirty="0"/>
              <a:t>more efficient generators from </a:t>
            </a:r>
            <a:r>
              <a:rPr lang="en-US" sz="2400" dirty="0" smtClean="0"/>
              <a:t>the </a:t>
            </a:r>
            <a:r>
              <a:rPr lang="en-US" sz="2400" dirty="0"/>
              <a:t>market – jeopardizing reliability and resulting in higher </a:t>
            </a:r>
            <a:r>
              <a:rPr lang="en-US" sz="2400" dirty="0" smtClean="0"/>
              <a:t>long-term prices. </a:t>
            </a:r>
            <a:endParaRPr lang="en-US" sz="2400" dirty="0"/>
          </a:p>
        </p:txBody>
      </p:sp>
      <p:sp>
        <p:nvSpPr>
          <p:cNvPr id="4" name="Title 1"/>
          <p:cNvSpPr>
            <a:spLocks noGrp="1"/>
          </p:cNvSpPr>
          <p:nvPr>
            <p:ph type="title"/>
          </p:nvPr>
        </p:nvSpPr>
        <p:spPr>
          <a:xfrm>
            <a:off x="838200" y="152400"/>
            <a:ext cx="8229600" cy="1143000"/>
          </a:xfrm>
        </p:spPr>
        <p:txBody>
          <a:bodyPr>
            <a:normAutofit/>
          </a:bodyPr>
          <a:lstStyle/>
          <a:p>
            <a:r>
              <a:rPr lang="en-US" sz="3600" b="1" dirty="0" smtClean="0">
                <a:solidFill>
                  <a:schemeClr val="bg1"/>
                </a:solidFill>
              </a:rPr>
              <a:t>Wholesale Generation, LCAPP</a:t>
            </a:r>
            <a:endParaRPr lang="en-US" sz="3600" b="1" dirty="0">
              <a:solidFill>
                <a:schemeClr val="bg1"/>
              </a:solidFill>
            </a:endParaRPr>
          </a:p>
        </p:txBody>
      </p:sp>
    </p:spTree>
    <p:extLst>
      <p:ext uri="{BB962C8B-B14F-4D97-AF65-F5344CB8AC3E}">
        <p14:creationId xmlns:p14="http://schemas.microsoft.com/office/powerpoint/2010/main" val="420646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In both cases, PUC asked that FERC </a:t>
            </a:r>
            <a:r>
              <a:rPr lang="en-US" sz="2400" dirty="0"/>
              <a:t>rescind its prior waiver of its affiliate review requirements under Section 205 of the </a:t>
            </a:r>
            <a:r>
              <a:rPr lang="en-US" sz="2400" dirty="0" smtClean="0"/>
              <a:t>FPA. These PPAs should be reviewed by FERC.</a:t>
            </a:r>
          </a:p>
          <a:p>
            <a:endParaRPr lang="en-US" sz="2400" dirty="0"/>
          </a:p>
          <a:p>
            <a:endParaRPr lang="en-US" sz="2400" dirty="0" smtClean="0"/>
          </a:p>
          <a:p>
            <a:r>
              <a:rPr lang="en-US" sz="2400" dirty="0" smtClean="0"/>
              <a:t>AEP’s and First Energy’s affiliate PPAs run </a:t>
            </a:r>
            <a:r>
              <a:rPr lang="en-US" sz="2400" dirty="0"/>
              <a:t>counter to traditional market </a:t>
            </a:r>
            <a:r>
              <a:rPr lang="en-US" sz="2400" dirty="0" smtClean="0"/>
              <a:t>operations. Subsidization </a:t>
            </a:r>
            <a:r>
              <a:rPr lang="en-US" sz="2400" dirty="0"/>
              <a:t>of generation assets that would otherwise be retired will result in distortion of the PJM </a:t>
            </a:r>
            <a:r>
              <a:rPr lang="en-US" sz="2400" dirty="0" smtClean="0"/>
              <a:t>market. </a:t>
            </a:r>
            <a:endParaRPr lang="en-US" sz="2400" dirty="0"/>
          </a:p>
        </p:txBody>
      </p:sp>
      <p:sp>
        <p:nvSpPr>
          <p:cNvPr id="4" name="Title 1"/>
          <p:cNvSpPr>
            <a:spLocks noGrp="1"/>
          </p:cNvSpPr>
          <p:nvPr>
            <p:ph type="title"/>
          </p:nvPr>
        </p:nvSpPr>
        <p:spPr>
          <a:xfrm>
            <a:off x="838200" y="152400"/>
            <a:ext cx="8229600" cy="1143000"/>
          </a:xfrm>
        </p:spPr>
        <p:txBody>
          <a:bodyPr>
            <a:normAutofit/>
          </a:bodyPr>
          <a:lstStyle/>
          <a:p>
            <a:r>
              <a:rPr lang="en-US" sz="3600" b="1" dirty="0" smtClean="0">
                <a:solidFill>
                  <a:schemeClr val="bg1"/>
                </a:solidFill>
              </a:rPr>
              <a:t>Wholesale Generation, Ohio PPAs</a:t>
            </a:r>
            <a:endParaRPr lang="en-US" sz="3600" b="1" dirty="0">
              <a:solidFill>
                <a:schemeClr val="bg1"/>
              </a:solidFill>
            </a:endParaRPr>
          </a:p>
        </p:txBody>
      </p:sp>
    </p:spTree>
    <p:extLst>
      <p:ext uri="{BB962C8B-B14F-4D97-AF65-F5344CB8AC3E}">
        <p14:creationId xmlns:p14="http://schemas.microsoft.com/office/powerpoint/2010/main" val="3852077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1708</TotalTime>
  <Words>1589</Words>
  <Application>Microsoft Office PowerPoint</Application>
  <PresentationFormat>On-screen Show (4:3)</PresentationFormat>
  <Paragraphs>216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Integrating State Public Policy Resources into Markets June 2, 2017 Chairman Gladys M. Brown, Pa Public Utility Commission</vt:lpstr>
      <vt:lpstr>Wholesale Generation</vt:lpstr>
      <vt:lpstr>Wholesale Generation, cont.</vt:lpstr>
      <vt:lpstr>Wholesale Generation, cont.</vt:lpstr>
      <vt:lpstr>Wholesale Generation, cont.</vt:lpstr>
      <vt:lpstr>Wholesale Generation, cont.</vt:lpstr>
      <vt:lpstr>Wholesale Generation, cont.</vt:lpstr>
      <vt:lpstr>Wholesale Generation, LCAPP</vt:lpstr>
      <vt:lpstr>Wholesale Generation, Ohio PPAs</vt:lpstr>
      <vt:lpstr>Act 129</vt:lpstr>
      <vt:lpstr>Act 129</vt:lpstr>
      <vt:lpstr>Demand Response</vt:lpstr>
      <vt:lpstr>CHP-Combined Heat &amp; Power</vt:lpstr>
      <vt:lpstr>Smart Meters</vt:lpstr>
      <vt:lpstr>Smart Meters, cont.</vt:lpstr>
      <vt:lpstr>AEPS</vt:lpstr>
      <vt:lpstr>AEPS – currently 14.2% </vt:lpstr>
      <vt:lpstr>AEPS, cont.</vt:lpstr>
      <vt:lpstr>AEPS, Net-Metering</vt:lpstr>
      <vt:lpstr>Retail Market</vt:lpstr>
      <vt:lpstr>Retail Market – Ratemaking</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Chevarria, Karen</dc:creator>
  <cp:lastModifiedBy>Wurst, Matthew</cp:lastModifiedBy>
  <cp:revision>52</cp:revision>
  <cp:lastPrinted>2017-05-30T20:44:27Z</cp:lastPrinted>
  <dcterms:created xsi:type="dcterms:W3CDTF">2017-05-22T18:57:22Z</dcterms:created>
  <dcterms:modified xsi:type="dcterms:W3CDTF">2017-05-31T15:06:52Z</dcterms:modified>
</cp:coreProperties>
</file>